
<file path=[Content_Types].xml><?xml version="1.0" encoding="utf-8"?>
<Types xmlns="http://schemas.openxmlformats.org/package/2006/content-types">
  <Default Extension="gif" ContentType="image/gif"/>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125"/>
  </p:notesMasterIdLst>
  <p:handoutMasterIdLst>
    <p:handoutMasterId r:id="rId126"/>
  </p:handoutMasterIdLst>
  <p:sldIdLst>
    <p:sldId id="412" r:id="rId2"/>
    <p:sldId id="617" r:id="rId3"/>
    <p:sldId id="747" r:id="rId4"/>
    <p:sldId id="748" r:id="rId5"/>
    <p:sldId id="751" r:id="rId6"/>
    <p:sldId id="749" r:id="rId7"/>
    <p:sldId id="750" r:id="rId8"/>
    <p:sldId id="752" r:id="rId9"/>
    <p:sldId id="616" r:id="rId10"/>
    <p:sldId id="423" r:id="rId11"/>
    <p:sldId id="438" r:id="rId12"/>
    <p:sldId id="618" r:id="rId13"/>
    <p:sldId id="619" r:id="rId14"/>
    <p:sldId id="645" r:id="rId15"/>
    <p:sldId id="626" r:id="rId16"/>
    <p:sldId id="620" r:id="rId17"/>
    <p:sldId id="621" r:id="rId18"/>
    <p:sldId id="622" r:id="rId19"/>
    <p:sldId id="634" r:id="rId20"/>
    <p:sldId id="623" r:id="rId21"/>
    <p:sldId id="624" r:id="rId22"/>
    <p:sldId id="627" r:id="rId23"/>
    <p:sldId id="640" r:id="rId24"/>
    <p:sldId id="641" r:id="rId25"/>
    <p:sldId id="642" r:id="rId26"/>
    <p:sldId id="643" r:id="rId27"/>
    <p:sldId id="644" r:id="rId28"/>
    <p:sldId id="628" r:id="rId29"/>
    <p:sldId id="629" r:id="rId30"/>
    <p:sldId id="630" r:id="rId31"/>
    <p:sldId id="632" r:id="rId32"/>
    <p:sldId id="633" r:id="rId33"/>
    <p:sldId id="635" r:id="rId34"/>
    <p:sldId id="636" r:id="rId35"/>
    <p:sldId id="638" r:id="rId36"/>
    <p:sldId id="639" r:id="rId37"/>
    <p:sldId id="646" r:id="rId38"/>
    <p:sldId id="647" r:id="rId39"/>
    <p:sldId id="650" r:id="rId40"/>
    <p:sldId id="648" r:id="rId41"/>
    <p:sldId id="664" r:id="rId42"/>
    <p:sldId id="665" r:id="rId43"/>
    <p:sldId id="666" r:id="rId44"/>
    <p:sldId id="667" r:id="rId45"/>
    <p:sldId id="668" r:id="rId46"/>
    <p:sldId id="669" r:id="rId47"/>
    <p:sldId id="670" r:id="rId48"/>
    <p:sldId id="671" r:id="rId49"/>
    <p:sldId id="672" r:id="rId50"/>
    <p:sldId id="674" r:id="rId51"/>
    <p:sldId id="675" r:id="rId52"/>
    <p:sldId id="676" r:id="rId53"/>
    <p:sldId id="677" r:id="rId54"/>
    <p:sldId id="678" r:id="rId55"/>
    <p:sldId id="679" r:id="rId56"/>
    <p:sldId id="680" r:id="rId57"/>
    <p:sldId id="681" r:id="rId58"/>
    <p:sldId id="625" r:id="rId59"/>
    <p:sldId id="709" r:id="rId60"/>
    <p:sldId id="710" r:id="rId61"/>
    <p:sldId id="682" r:id="rId62"/>
    <p:sldId id="683" r:id="rId63"/>
    <p:sldId id="684" r:id="rId64"/>
    <p:sldId id="686" r:id="rId65"/>
    <p:sldId id="687" r:id="rId66"/>
    <p:sldId id="688" r:id="rId67"/>
    <p:sldId id="689" r:id="rId68"/>
    <p:sldId id="690" r:id="rId69"/>
    <p:sldId id="693" r:id="rId70"/>
    <p:sldId id="692" r:id="rId71"/>
    <p:sldId id="694" r:id="rId72"/>
    <p:sldId id="695" r:id="rId73"/>
    <p:sldId id="696" r:id="rId74"/>
    <p:sldId id="697" r:id="rId75"/>
    <p:sldId id="698" r:id="rId76"/>
    <p:sldId id="699" r:id="rId77"/>
    <p:sldId id="700" r:id="rId78"/>
    <p:sldId id="702" r:id="rId79"/>
    <p:sldId id="703" r:id="rId80"/>
    <p:sldId id="705" r:id="rId81"/>
    <p:sldId id="704" r:id="rId82"/>
    <p:sldId id="706" r:id="rId83"/>
    <p:sldId id="707" r:id="rId84"/>
    <p:sldId id="712" r:id="rId85"/>
    <p:sldId id="753" r:id="rId86"/>
    <p:sldId id="755" r:id="rId87"/>
    <p:sldId id="708" r:id="rId88"/>
    <p:sldId id="711" r:id="rId89"/>
    <p:sldId id="713" r:id="rId90"/>
    <p:sldId id="754" r:id="rId91"/>
    <p:sldId id="714" r:id="rId92"/>
    <p:sldId id="685" r:id="rId93"/>
    <p:sldId id="715" r:id="rId94"/>
    <p:sldId id="716" r:id="rId95"/>
    <p:sldId id="724" r:id="rId96"/>
    <p:sldId id="725" r:id="rId97"/>
    <p:sldId id="726" r:id="rId98"/>
    <p:sldId id="720" r:id="rId99"/>
    <p:sldId id="721" r:id="rId100"/>
    <p:sldId id="722" r:id="rId101"/>
    <p:sldId id="723" r:id="rId102"/>
    <p:sldId id="727" r:id="rId103"/>
    <p:sldId id="719" r:id="rId104"/>
    <p:sldId id="717" r:id="rId105"/>
    <p:sldId id="728" r:id="rId106"/>
    <p:sldId id="729" r:id="rId107"/>
    <p:sldId id="730" r:id="rId108"/>
    <p:sldId id="731" r:id="rId109"/>
    <p:sldId id="732" r:id="rId110"/>
    <p:sldId id="733" r:id="rId111"/>
    <p:sldId id="738" r:id="rId112"/>
    <p:sldId id="739" r:id="rId113"/>
    <p:sldId id="734" r:id="rId114"/>
    <p:sldId id="736" r:id="rId115"/>
    <p:sldId id="735" r:id="rId116"/>
    <p:sldId id="737" r:id="rId117"/>
    <p:sldId id="740" r:id="rId118"/>
    <p:sldId id="742" r:id="rId119"/>
    <p:sldId id="741" r:id="rId120"/>
    <p:sldId id="744" r:id="rId121"/>
    <p:sldId id="746" r:id="rId122"/>
    <p:sldId id="745" r:id="rId123"/>
    <p:sldId id="743" r:id="rId12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EB2FA735-9F2C-4C76-A74B-BEBFEA4A7209}">
          <p14:sldIdLst>
            <p14:sldId id="412"/>
            <p14:sldId id="617"/>
          </p14:sldIdLst>
        </p14:section>
        <p14:section name="Rotations" id="{AF56092C-F6E9-C44F-BC44-0600BA8BEAF5}">
          <p14:sldIdLst>
            <p14:sldId id="747"/>
            <p14:sldId id="748"/>
            <p14:sldId id="751"/>
            <p14:sldId id="749"/>
            <p14:sldId id="750"/>
            <p14:sldId id="752"/>
          </p14:sldIdLst>
        </p14:section>
        <p14:section name="GJK Algorithm" id="{62399B8E-6279-CA44-A6DF-07EB1F2AE11E}">
          <p14:sldIdLst>
            <p14:sldId id="616"/>
            <p14:sldId id="423"/>
            <p14:sldId id="438"/>
            <p14:sldId id="618"/>
            <p14:sldId id="619"/>
            <p14:sldId id="645"/>
            <p14:sldId id="626"/>
            <p14:sldId id="620"/>
            <p14:sldId id="621"/>
            <p14:sldId id="622"/>
            <p14:sldId id="634"/>
            <p14:sldId id="623"/>
            <p14:sldId id="624"/>
            <p14:sldId id="627"/>
            <p14:sldId id="640"/>
            <p14:sldId id="641"/>
            <p14:sldId id="642"/>
            <p14:sldId id="643"/>
            <p14:sldId id="644"/>
            <p14:sldId id="628"/>
            <p14:sldId id="629"/>
            <p14:sldId id="630"/>
            <p14:sldId id="632"/>
            <p14:sldId id="633"/>
            <p14:sldId id="635"/>
            <p14:sldId id="636"/>
            <p14:sldId id="638"/>
            <p14:sldId id="639"/>
            <p14:sldId id="646"/>
            <p14:sldId id="647"/>
            <p14:sldId id="650"/>
            <p14:sldId id="648"/>
            <p14:sldId id="664"/>
            <p14:sldId id="665"/>
            <p14:sldId id="666"/>
            <p14:sldId id="667"/>
            <p14:sldId id="668"/>
            <p14:sldId id="669"/>
            <p14:sldId id="670"/>
            <p14:sldId id="671"/>
            <p14:sldId id="672"/>
            <p14:sldId id="674"/>
            <p14:sldId id="675"/>
            <p14:sldId id="676"/>
            <p14:sldId id="677"/>
            <p14:sldId id="678"/>
            <p14:sldId id="679"/>
            <p14:sldId id="680"/>
            <p14:sldId id="681"/>
            <p14:sldId id="625"/>
            <p14:sldId id="709"/>
            <p14:sldId id="710"/>
            <p14:sldId id="682"/>
            <p14:sldId id="683"/>
            <p14:sldId id="684"/>
            <p14:sldId id="686"/>
            <p14:sldId id="687"/>
            <p14:sldId id="688"/>
            <p14:sldId id="689"/>
            <p14:sldId id="690"/>
            <p14:sldId id="693"/>
            <p14:sldId id="692"/>
            <p14:sldId id="694"/>
            <p14:sldId id="695"/>
            <p14:sldId id="696"/>
            <p14:sldId id="697"/>
            <p14:sldId id="698"/>
            <p14:sldId id="699"/>
            <p14:sldId id="700"/>
            <p14:sldId id="702"/>
            <p14:sldId id="703"/>
            <p14:sldId id="705"/>
            <p14:sldId id="704"/>
            <p14:sldId id="706"/>
            <p14:sldId id="707"/>
            <p14:sldId id="712"/>
            <p14:sldId id="753"/>
            <p14:sldId id="755"/>
            <p14:sldId id="708"/>
            <p14:sldId id="711"/>
            <p14:sldId id="713"/>
            <p14:sldId id="754"/>
            <p14:sldId id="714"/>
            <p14:sldId id="685"/>
            <p14:sldId id="715"/>
            <p14:sldId id="716"/>
            <p14:sldId id="724"/>
            <p14:sldId id="725"/>
            <p14:sldId id="726"/>
            <p14:sldId id="720"/>
            <p14:sldId id="721"/>
            <p14:sldId id="722"/>
            <p14:sldId id="723"/>
            <p14:sldId id="727"/>
            <p14:sldId id="719"/>
            <p14:sldId id="717"/>
            <p14:sldId id="728"/>
            <p14:sldId id="729"/>
            <p14:sldId id="730"/>
            <p14:sldId id="731"/>
            <p14:sldId id="732"/>
            <p14:sldId id="733"/>
            <p14:sldId id="738"/>
            <p14:sldId id="739"/>
            <p14:sldId id="734"/>
            <p14:sldId id="736"/>
            <p14:sldId id="735"/>
            <p14:sldId id="737"/>
            <p14:sldId id="740"/>
            <p14:sldId id="742"/>
            <p14:sldId id="741"/>
            <p14:sldId id="744"/>
            <p14:sldId id="746"/>
            <p14:sldId id="745"/>
            <p14:sldId id="74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clrMode="gray"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379" autoAdjust="0"/>
    <p:restoredTop sz="91797" autoAdjust="0"/>
  </p:normalViewPr>
  <p:slideViewPr>
    <p:cSldViewPr>
      <p:cViewPr varScale="1">
        <p:scale>
          <a:sx n="178" d="100"/>
          <a:sy n="178" d="100"/>
        </p:scale>
        <p:origin x="568" y="160"/>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97" d="100"/>
          <a:sy n="97" d="100"/>
        </p:scale>
        <p:origin x="-60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theme" Target="theme/theme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tableStyles" Target="tableStyle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19990D4-79D1-4121-A461-D8AEF59D439A}" type="datetimeFigureOut">
              <a:rPr lang="en-US" smtClean="0"/>
              <a:pPr/>
              <a:t>3/9/21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013CCE9-78AF-4755-8CDE-725C56BBC164}" type="slidenum">
              <a:rPr lang="en-US" smtClean="0"/>
              <a:pPr/>
              <a:t>‹#›</a:t>
            </a:fld>
            <a:endParaRPr lang="en-US" dirty="0"/>
          </a:p>
        </p:txBody>
      </p:sp>
    </p:spTree>
    <p:extLst>
      <p:ext uri="{BB962C8B-B14F-4D97-AF65-F5344CB8AC3E}">
        <p14:creationId xmlns:p14="http://schemas.microsoft.com/office/powerpoint/2010/main" val="782104543"/>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00.png>
</file>

<file path=ppt/media/image11.png>
</file>

<file path=ppt/media/image12.png>
</file>

<file path=ppt/media/image120.png>
</file>

<file path=ppt/media/image13.jpeg>
</file>

<file path=ppt/media/image130.png>
</file>

<file path=ppt/media/image14.png>
</file>

<file path=ppt/media/image140.png>
</file>

<file path=ppt/media/image15.png>
</file>

<file path=ppt/media/image150.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1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10.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6C8715D-4990-4AB2-B28B-5680244F4015}" type="datetimeFigureOut">
              <a:rPr lang="en-US" smtClean="0"/>
              <a:pPr/>
              <a:t>3/9/21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D831BB2-CA44-475A-924D-6F6BDD6AEEB8}" type="slidenum">
              <a:rPr lang="en-US" smtClean="0"/>
              <a:pPr/>
              <a:t>‹#›</a:t>
            </a:fld>
            <a:endParaRPr lang="en-US" dirty="0"/>
          </a:p>
        </p:txBody>
      </p:sp>
    </p:spTree>
    <p:extLst>
      <p:ext uri="{BB962C8B-B14F-4D97-AF65-F5344CB8AC3E}">
        <p14:creationId xmlns:p14="http://schemas.microsoft.com/office/powerpoint/2010/main" val="22839587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22</a:t>
            </a:fld>
            <a:endParaRPr lang="en-US" dirty="0"/>
          </a:p>
        </p:txBody>
      </p:sp>
    </p:spTree>
    <p:extLst>
      <p:ext uri="{BB962C8B-B14F-4D97-AF65-F5344CB8AC3E}">
        <p14:creationId xmlns:p14="http://schemas.microsoft.com/office/powerpoint/2010/main" val="14978023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31</a:t>
            </a:fld>
            <a:endParaRPr lang="en-US" dirty="0"/>
          </a:p>
        </p:txBody>
      </p:sp>
    </p:spTree>
    <p:extLst>
      <p:ext uri="{BB962C8B-B14F-4D97-AF65-F5344CB8AC3E}">
        <p14:creationId xmlns:p14="http://schemas.microsoft.com/office/powerpoint/2010/main" val="150152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32</a:t>
            </a:fld>
            <a:endParaRPr lang="en-US" dirty="0"/>
          </a:p>
        </p:txBody>
      </p:sp>
    </p:spTree>
    <p:extLst>
      <p:ext uri="{BB962C8B-B14F-4D97-AF65-F5344CB8AC3E}">
        <p14:creationId xmlns:p14="http://schemas.microsoft.com/office/powerpoint/2010/main" val="30583494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33</a:t>
            </a:fld>
            <a:endParaRPr lang="en-US" dirty="0"/>
          </a:p>
        </p:txBody>
      </p:sp>
    </p:spTree>
    <p:extLst>
      <p:ext uri="{BB962C8B-B14F-4D97-AF65-F5344CB8AC3E}">
        <p14:creationId xmlns:p14="http://schemas.microsoft.com/office/powerpoint/2010/main" val="17698194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34</a:t>
            </a:fld>
            <a:endParaRPr lang="en-US" dirty="0"/>
          </a:p>
        </p:txBody>
      </p:sp>
    </p:spTree>
    <p:extLst>
      <p:ext uri="{BB962C8B-B14F-4D97-AF65-F5344CB8AC3E}">
        <p14:creationId xmlns:p14="http://schemas.microsoft.com/office/powerpoint/2010/main" val="27449408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35</a:t>
            </a:fld>
            <a:endParaRPr lang="en-US" dirty="0"/>
          </a:p>
        </p:txBody>
      </p:sp>
    </p:spTree>
    <p:extLst>
      <p:ext uri="{BB962C8B-B14F-4D97-AF65-F5344CB8AC3E}">
        <p14:creationId xmlns:p14="http://schemas.microsoft.com/office/powerpoint/2010/main" val="37955370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36</a:t>
            </a:fld>
            <a:endParaRPr lang="en-US" dirty="0"/>
          </a:p>
        </p:txBody>
      </p:sp>
    </p:spTree>
    <p:extLst>
      <p:ext uri="{BB962C8B-B14F-4D97-AF65-F5344CB8AC3E}">
        <p14:creationId xmlns:p14="http://schemas.microsoft.com/office/powerpoint/2010/main" val="1354435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37</a:t>
            </a:fld>
            <a:endParaRPr lang="en-US" dirty="0"/>
          </a:p>
        </p:txBody>
      </p:sp>
    </p:spTree>
    <p:extLst>
      <p:ext uri="{BB962C8B-B14F-4D97-AF65-F5344CB8AC3E}">
        <p14:creationId xmlns:p14="http://schemas.microsoft.com/office/powerpoint/2010/main" val="25106859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38</a:t>
            </a:fld>
            <a:endParaRPr lang="en-US" dirty="0"/>
          </a:p>
        </p:txBody>
      </p:sp>
    </p:spTree>
    <p:extLst>
      <p:ext uri="{BB962C8B-B14F-4D97-AF65-F5344CB8AC3E}">
        <p14:creationId xmlns:p14="http://schemas.microsoft.com/office/powerpoint/2010/main" val="23043584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39</a:t>
            </a:fld>
            <a:endParaRPr lang="en-US" dirty="0"/>
          </a:p>
        </p:txBody>
      </p:sp>
    </p:spTree>
    <p:extLst>
      <p:ext uri="{BB962C8B-B14F-4D97-AF65-F5344CB8AC3E}">
        <p14:creationId xmlns:p14="http://schemas.microsoft.com/office/powerpoint/2010/main" val="24211649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40</a:t>
            </a:fld>
            <a:endParaRPr lang="en-US" dirty="0"/>
          </a:p>
        </p:txBody>
      </p:sp>
    </p:spTree>
    <p:extLst>
      <p:ext uri="{BB962C8B-B14F-4D97-AF65-F5344CB8AC3E}">
        <p14:creationId xmlns:p14="http://schemas.microsoft.com/office/powerpoint/2010/main" val="3482255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23</a:t>
            </a:fld>
            <a:endParaRPr lang="en-US" dirty="0"/>
          </a:p>
        </p:txBody>
      </p:sp>
    </p:spTree>
    <p:extLst>
      <p:ext uri="{BB962C8B-B14F-4D97-AF65-F5344CB8AC3E}">
        <p14:creationId xmlns:p14="http://schemas.microsoft.com/office/powerpoint/2010/main" val="3178396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41</a:t>
            </a:fld>
            <a:endParaRPr lang="en-US" dirty="0"/>
          </a:p>
        </p:txBody>
      </p:sp>
    </p:spTree>
    <p:extLst>
      <p:ext uri="{BB962C8B-B14F-4D97-AF65-F5344CB8AC3E}">
        <p14:creationId xmlns:p14="http://schemas.microsoft.com/office/powerpoint/2010/main" val="37526936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42</a:t>
            </a:fld>
            <a:endParaRPr lang="en-US" dirty="0"/>
          </a:p>
        </p:txBody>
      </p:sp>
    </p:spTree>
    <p:extLst>
      <p:ext uri="{BB962C8B-B14F-4D97-AF65-F5344CB8AC3E}">
        <p14:creationId xmlns:p14="http://schemas.microsoft.com/office/powerpoint/2010/main" val="3232076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43</a:t>
            </a:fld>
            <a:endParaRPr lang="en-US" dirty="0"/>
          </a:p>
        </p:txBody>
      </p:sp>
    </p:spTree>
    <p:extLst>
      <p:ext uri="{BB962C8B-B14F-4D97-AF65-F5344CB8AC3E}">
        <p14:creationId xmlns:p14="http://schemas.microsoft.com/office/powerpoint/2010/main" val="1958235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44</a:t>
            </a:fld>
            <a:endParaRPr lang="en-US" dirty="0"/>
          </a:p>
        </p:txBody>
      </p:sp>
    </p:spTree>
    <p:extLst>
      <p:ext uri="{BB962C8B-B14F-4D97-AF65-F5344CB8AC3E}">
        <p14:creationId xmlns:p14="http://schemas.microsoft.com/office/powerpoint/2010/main" val="23330766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45</a:t>
            </a:fld>
            <a:endParaRPr lang="en-US" dirty="0"/>
          </a:p>
        </p:txBody>
      </p:sp>
    </p:spTree>
    <p:extLst>
      <p:ext uri="{BB962C8B-B14F-4D97-AF65-F5344CB8AC3E}">
        <p14:creationId xmlns:p14="http://schemas.microsoft.com/office/powerpoint/2010/main" val="3988449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46</a:t>
            </a:fld>
            <a:endParaRPr lang="en-US" dirty="0"/>
          </a:p>
        </p:txBody>
      </p:sp>
    </p:spTree>
    <p:extLst>
      <p:ext uri="{BB962C8B-B14F-4D97-AF65-F5344CB8AC3E}">
        <p14:creationId xmlns:p14="http://schemas.microsoft.com/office/powerpoint/2010/main" val="16056099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47</a:t>
            </a:fld>
            <a:endParaRPr lang="en-US" dirty="0"/>
          </a:p>
        </p:txBody>
      </p:sp>
    </p:spTree>
    <p:extLst>
      <p:ext uri="{BB962C8B-B14F-4D97-AF65-F5344CB8AC3E}">
        <p14:creationId xmlns:p14="http://schemas.microsoft.com/office/powerpoint/2010/main" val="9233246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48</a:t>
            </a:fld>
            <a:endParaRPr lang="en-US" dirty="0"/>
          </a:p>
        </p:txBody>
      </p:sp>
    </p:spTree>
    <p:extLst>
      <p:ext uri="{BB962C8B-B14F-4D97-AF65-F5344CB8AC3E}">
        <p14:creationId xmlns:p14="http://schemas.microsoft.com/office/powerpoint/2010/main" val="10179564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49</a:t>
            </a:fld>
            <a:endParaRPr lang="en-US" dirty="0"/>
          </a:p>
        </p:txBody>
      </p:sp>
    </p:spTree>
    <p:extLst>
      <p:ext uri="{BB962C8B-B14F-4D97-AF65-F5344CB8AC3E}">
        <p14:creationId xmlns:p14="http://schemas.microsoft.com/office/powerpoint/2010/main" val="38914637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50</a:t>
            </a:fld>
            <a:endParaRPr lang="en-US" dirty="0"/>
          </a:p>
        </p:txBody>
      </p:sp>
    </p:spTree>
    <p:extLst>
      <p:ext uri="{BB962C8B-B14F-4D97-AF65-F5344CB8AC3E}">
        <p14:creationId xmlns:p14="http://schemas.microsoft.com/office/powerpoint/2010/main" val="3124588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24</a:t>
            </a:fld>
            <a:endParaRPr lang="en-US" dirty="0"/>
          </a:p>
        </p:txBody>
      </p:sp>
    </p:spTree>
    <p:extLst>
      <p:ext uri="{BB962C8B-B14F-4D97-AF65-F5344CB8AC3E}">
        <p14:creationId xmlns:p14="http://schemas.microsoft.com/office/powerpoint/2010/main" val="29047213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51</a:t>
            </a:fld>
            <a:endParaRPr lang="en-US" dirty="0"/>
          </a:p>
        </p:txBody>
      </p:sp>
    </p:spTree>
    <p:extLst>
      <p:ext uri="{BB962C8B-B14F-4D97-AF65-F5344CB8AC3E}">
        <p14:creationId xmlns:p14="http://schemas.microsoft.com/office/powerpoint/2010/main" val="20433815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52</a:t>
            </a:fld>
            <a:endParaRPr lang="en-US" dirty="0"/>
          </a:p>
        </p:txBody>
      </p:sp>
    </p:spTree>
    <p:extLst>
      <p:ext uri="{BB962C8B-B14F-4D97-AF65-F5344CB8AC3E}">
        <p14:creationId xmlns:p14="http://schemas.microsoft.com/office/powerpoint/2010/main" val="130229810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53</a:t>
            </a:fld>
            <a:endParaRPr lang="en-US" dirty="0"/>
          </a:p>
        </p:txBody>
      </p:sp>
    </p:spTree>
    <p:extLst>
      <p:ext uri="{BB962C8B-B14F-4D97-AF65-F5344CB8AC3E}">
        <p14:creationId xmlns:p14="http://schemas.microsoft.com/office/powerpoint/2010/main" val="13383572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54</a:t>
            </a:fld>
            <a:endParaRPr lang="en-US" dirty="0"/>
          </a:p>
        </p:txBody>
      </p:sp>
    </p:spTree>
    <p:extLst>
      <p:ext uri="{BB962C8B-B14F-4D97-AF65-F5344CB8AC3E}">
        <p14:creationId xmlns:p14="http://schemas.microsoft.com/office/powerpoint/2010/main" val="8053007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55</a:t>
            </a:fld>
            <a:endParaRPr lang="en-US" dirty="0"/>
          </a:p>
        </p:txBody>
      </p:sp>
    </p:spTree>
    <p:extLst>
      <p:ext uri="{BB962C8B-B14F-4D97-AF65-F5344CB8AC3E}">
        <p14:creationId xmlns:p14="http://schemas.microsoft.com/office/powerpoint/2010/main" val="29014814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56</a:t>
            </a:fld>
            <a:endParaRPr lang="en-US" dirty="0"/>
          </a:p>
        </p:txBody>
      </p:sp>
    </p:spTree>
    <p:extLst>
      <p:ext uri="{BB962C8B-B14F-4D97-AF65-F5344CB8AC3E}">
        <p14:creationId xmlns:p14="http://schemas.microsoft.com/office/powerpoint/2010/main" val="2794058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57</a:t>
            </a:fld>
            <a:endParaRPr lang="en-US" dirty="0"/>
          </a:p>
        </p:txBody>
      </p:sp>
    </p:spTree>
    <p:extLst>
      <p:ext uri="{BB962C8B-B14F-4D97-AF65-F5344CB8AC3E}">
        <p14:creationId xmlns:p14="http://schemas.microsoft.com/office/powerpoint/2010/main" val="285275992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61</a:t>
            </a:fld>
            <a:endParaRPr lang="en-US" dirty="0"/>
          </a:p>
        </p:txBody>
      </p:sp>
    </p:spTree>
    <p:extLst>
      <p:ext uri="{BB962C8B-B14F-4D97-AF65-F5344CB8AC3E}">
        <p14:creationId xmlns:p14="http://schemas.microsoft.com/office/powerpoint/2010/main" val="26363082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63</a:t>
            </a:fld>
            <a:endParaRPr lang="en-US" dirty="0"/>
          </a:p>
        </p:txBody>
      </p:sp>
    </p:spTree>
    <p:extLst>
      <p:ext uri="{BB962C8B-B14F-4D97-AF65-F5344CB8AC3E}">
        <p14:creationId xmlns:p14="http://schemas.microsoft.com/office/powerpoint/2010/main" val="36793081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64</a:t>
            </a:fld>
            <a:endParaRPr lang="en-US" dirty="0"/>
          </a:p>
        </p:txBody>
      </p:sp>
    </p:spTree>
    <p:extLst>
      <p:ext uri="{BB962C8B-B14F-4D97-AF65-F5344CB8AC3E}">
        <p14:creationId xmlns:p14="http://schemas.microsoft.com/office/powerpoint/2010/main" val="501026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25</a:t>
            </a:fld>
            <a:endParaRPr lang="en-US" dirty="0"/>
          </a:p>
        </p:txBody>
      </p:sp>
    </p:spTree>
    <p:extLst>
      <p:ext uri="{BB962C8B-B14F-4D97-AF65-F5344CB8AC3E}">
        <p14:creationId xmlns:p14="http://schemas.microsoft.com/office/powerpoint/2010/main" val="35646272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65</a:t>
            </a:fld>
            <a:endParaRPr lang="en-US" dirty="0"/>
          </a:p>
        </p:txBody>
      </p:sp>
    </p:spTree>
    <p:extLst>
      <p:ext uri="{BB962C8B-B14F-4D97-AF65-F5344CB8AC3E}">
        <p14:creationId xmlns:p14="http://schemas.microsoft.com/office/powerpoint/2010/main" val="2409767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66</a:t>
            </a:fld>
            <a:endParaRPr lang="en-US" dirty="0"/>
          </a:p>
        </p:txBody>
      </p:sp>
    </p:spTree>
    <p:extLst>
      <p:ext uri="{BB962C8B-B14F-4D97-AF65-F5344CB8AC3E}">
        <p14:creationId xmlns:p14="http://schemas.microsoft.com/office/powerpoint/2010/main" val="37342338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67</a:t>
            </a:fld>
            <a:endParaRPr lang="en-US" dirty="0"/>
          </a:p>
        </p:txBody>
      </p:sp>
    </p:spTree>
    <p:extLst>
      <p:ext uri="{BB962C8B-B14F-4D97-AF65-F5344CB8AC3E}">
        <p14:creationId xmlns:p14="http://schemas.microsoft.com/office/powerpoint/2010/main" val="30100095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68</a:t>
            </a:fld>
            <a:endParaRPr lang="en-US" dirty="0"/>
          </a:p>
        </p:txBody>
      </p:sp>
    </p:spTree>
    <p:extLst>
      <p:ext uri="{BB962C8B-B14F-4D97-AF65-F5344CB8AC3E}">
        <p14:creationId xmlns:p14="http://schemas.microsoft.com/office/powerpoint/2010/main" val="5951033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69</a:t>
            </a:fld>
            <a:endParaRPr lang="en-US" dirty="0"/>
          </a:p>
        </p:txBody>
      </p:sp>
    </p:spTree>
    <p:extLst>
      <p:ext uri="{BB962C8B-B14F-4D97-AF65-F5344CB8AC3E}">
        <p14:creationId xmlns:p14="http://schemas.microsoft.com/office/powerpoint/2010/main" val="41957130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70</a:t>
            </a:fld>
            <a:endParaRPr lang="en-US" dirty="0"/>
          </a:p>
        </p:txBody>
      </p:sp>
    </p:spTree>
    <p:extLst>
      <p:ext uri="{BB962C8B-B14F-4D97-AF65-F5344CB8AC3E}">
        <p14:creationId xmlns:p14="http://schemas.microsoft.com/office/powerpoint/2010/main" val="31060006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71</a:t>
            </a:fld>
            <a:endParaRPr lang="en-US" dirty="0"/>
          </a:p>
        </p:txBody>
      </p:sp>
    </p:spTree>
    <p:extLst>
      <p:ext uri="{BB962C8B-B14F-4D97-AF65-F5344CB8AC3E}">
        <p14:creationId xmlns:p14="http://schemas.microsoft.com/office/powerpoint/2010/main" val="341499480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72</a:t>
            </a:fld>
            <a:endParaRPr lang="en-US" dirty="0"/>
          </a:p>
        </p:txBody>
      </p:sp>
    </p:spTree>
    <p:extLst>
      <p:ext uri="{BB962C8B-B14F-4D97-AF65-F5344CB8AC3E}">
        <p14:creationId xmlns:p14="http://schemas.microsoft.com/office/powerpoint/2010/main" val="4371339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73</a:t>
            </a:fld>
            <a:endParaRPr lang="en-US" dirty="0"/>
          </a:p>
        </p:txBody>
      </p:sp>
    </p:spTree>
    <p:extLst>
      <p:ext uri="{BB962C8B-B14F-4D97-AF65-F5344CB8AC3E}">
        <p14:creationId xmlns:p14="http://schemas.microsoft.com/office/powerpoint/2010/main" val="39335561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74</a:t>
            </a:fld>
            <a:endParaRPr lang="en-US" dirty="0"/>
          </a:p>
        </p:txBody>
      </p:sp>
    </p:spTree>
    <p:extLst>
      <p:ext uri="{BB962C8B-B14F-4D97-AF65-F5344CB8AC3E}">
        <p14:creationId xmlns:p14="http://schemas.microsoft.com/office/powerpoint/2010/main" val="2260288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26</a:t>
            </a:fld>
            <a:endParaRPr lang="en-US" dirty="0"/>
          </a:p>
        </p:txBody>
      </p:sp>
    </p:spTree>
    <p:extLst>
      <p:ext uri="{BB962C8B-B14F-4D97-AF65-F5344CB8AC3E}">
        <p14:creationId xmlns:p14="http://schemas.microsoft.com/office/powerpoint/2010/main" val="9507498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75</a:t>
            </a:fld>
            <a:endParaRPr lang="en-US" dirty="0"/>
          </a:p>
        </p:txBody>
      </p:sp>
    </p:spTree>
    <p:extLst>
      <p:ext uri="{BB962C8B-B14F-4D97-AF65-F5344CB8AC3E}">
        <p14:creationId xmlns:p14="http://schemas.microsoft.com/office/powerpoint/2010/main" val="69548923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76</a:t>
            </a:fld>
            <a:endParaRPr lang="en-US" dirty="0"/>
          </a:p>
        </p:txBody>
      </p:sp>
    </p:spTree>
    <p:extLst>
      <p:ext uri="{BB962C8B-B14F-4D97-AF65-F5344CB8AC3E}">
        <p14:creationId xmlns:p14="http://schemas.microsoft.com/office/powerpoint/2010/main" val="390145741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77</a:t>
            </a:fld>
            <a:endParaRPr lang="en-US" dirty="0"/>
          </a:p>
        </p:txBody>
      </p:sp>
    </p:spTree>
    <p:extLst>
      <p:ext uri="{BB962C8B-B14F-4D97-AF65-F5344CB8AC3E}">
        <p14:creationId xmlns:p14="http://schemas.microsoft.com/office/powerpoint/2010/main" val="393198287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78</a:t>
            </a:fld>
            <a:endParaRPr lang="en-US" dirty="0"/>
          </a:p>
        </p:txBody>
      </p:sp>
    </p:spTree>
    <p:extLst>
      <p:ext uri="{BB962C8B-B14F-4D97-AF65-F5344CB8AC3E}">
        <p14:creationId xmlns:p14="http://schemas.microsoft.com/office/powerpoint/2010/main" val="185361437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79</a:t>
            </a:fld>
            <a:endParaRPr lang="en-US" dirty="0"/>
          </a:p>
        </p:txBody>
      </p:sp>
    </p:spTree>
    <p:extLst>
      <p:ext uri="{BB962C8B-B14F-4D97-AF65-F5344CB8AC3E}">
        <p14:creationId xmlns:p14="http://schemas.microsoft.com/office/powerpoint/2010/main" val="300845228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80</a:t>
            </a:fld>
            <a:endParaRPr lang="en-US" dirty="0"/>
          </a:p>
        </p:txBody>
      </p:sp>
    </p:spTree>
    <p:extLst>
      <p:ext uri="{BB962C8B-B14F-4D97-AF65-F5344CB8AC3E}">
        <p14:creationId xmlns:p14="http://schemas.microsoft.com/office/powerpoint/2010/main" val="287929356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81</a:t>
            </a:fld>
            <a:endParaRPr lang="en-US" dirty="0"/>
          </a:p>
        </p:txBody>
      </p:sp>
    </p:spTree>
    <p:extLst>
      <p:ext uri="{BB962C8B-B14F-4D97-AF65-F5344CB8AC3E}">
        <p14:creationId xmlns:p14="http://schemas.microsoft.com/office/powerpoint/2010/main" val="327669652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82</a:t>
            </a:fld>
            <a:endParaRPr lang="en-US" dirty="0"/>
          </a:p>
        </p:txBody>
      </p:sp>
    </p:spTree>
    <p:extLst>
      <p:ext uri="{BB962C8B-B14F-4D97-AF65-F5344CB8AC3E}">
        <p14:creationId xmlns:p14="http://schemas.microsoft.com/office/powerpoint/2010/main" val="46004464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83</a:t>
            </a:fld>
            <a:endParaRPr lang="en-US" dirty="0"/>
          </a:p>
        </p:txBody>
      </p:sp>
    </p:spTree>
    <p:extLst>
      <p:ext uri="{BB962C8B-B14F-4D97-AF65-F5344CB8AC3E}">
        <p14:creationId xmlns:p14="http://schemas.microsoft.com/office/powerpoint/2010/main" val="425985751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84</a:t>
            </a:fld>
            <a:endParaRPr lang="en-US" dirty="0"/>
          </a:p>
        </p:txBody>
      </p:sp>
    </p:spTree>
    <p:extLst>
      <p:ext uri="{BB962C8B-B14F-4D97-AF65-F5344CB8AC3E}">
        <p14:creationId xmlns:p14="http://schemas.microsoft.com/office/powerpoint/2010/main" val="25702588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27</a:t>
            </a:fld>
            <a:endParaRPr lang="en-US" dirty="0"/>
          </a:p>
        </p:txBody>
      </p:sp>
    </p:spTree>
    <p:extLst>
      <p:ext uri="{BB962C8B-B14F-4D97-AF65-F5344CB8AC3E}">
        <p14:creationId xmlns:p14="http://schemas.microsoft.com/office/powerpoint/2010/main" val="65399917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85</a:t>
            </a:fld>
            <a:endParaRPr lang="en-US" dirty="0"/>
          </a:p>
        </p:txBody>
      </p:sp>
    </p:spTree>
    <p:extLst>
      <p:ext uri="{BB962C8B-B14F-4D97-AF65-F5344CB8AC3E}">
        <p14:creationId xmlns:p14="http://schemas.microsoft.com/office/powerpoint/2010/main" val="364323876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86</a:t>
            </a:fld>
            <a:endParaRPr lang="en-US" dirty="0"/>
          </a:p>
        </p:txBody>
      </p:sp>
    </p:spTree>
    <p:extLst>
      <p:ext uri="{BB962C8B-B14F-4D97-AF65-F5344CB8AC3E}">
        <p14:creationId xmlns:p14="http://schemas.microsoft.com/office/powerpoint/2010/main" val="398767143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87</a:t>
            </a:fld>
            <a:endParaRPr lang="en-US" dirty="0"/>
          </a:p>
        </p:txBody>
      </p:sp>
    </p:spTree>
    <p:extLst>
      <p:ext uri="{BB962C8B-B14F-4D97-AF65-F5344CB8AC3E}">
        <p14:creationId xmlns:p14="http://schemas.microsoft.com/office/powerpoint/2010/main" val="3585798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88</a:t>
            </a:fld>
            <a:endParaRPr lang="en-US" dirty="0"/>
          </a:p>
        </p:txBody>
      </p:sp>
    </p:spTree>
    <p:extLst>
      <p:ext uri="{BB962C8B-B14F-4D97-AF65-F5344CB8AC3E}">
        <p14:creationId xmlns:p14="http://schemas.microsoft.com/office/powerpoint/2010/main" val="327658901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89</a:t>
            </a:fld>
            <a:endParaRPr lang="en-US" dirty="0"/>
          </a:p>
        </p:txBody>
      </p:sp>
    </p:spTree>
    <p:extLst>
      <p:ext uri="{BB962C8B-B14F-4D97-AF65-F5344CB8AC3E}">
        <p14:creationId xmlns:p14="http://schemas.microsoft.com/office/powerpoint/2010/main" val="333884821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90</a:t>
            </a:fld>
            <a:endParaRPr lang="en-US" dirty="0"/>
          </a:p>
        </p:txBody>
      </p:sp>
    </p:spTree>
    <p:extLst>
      <p:ext uri="{BB962C8B-B14F-4D97-AF65-F5344CB8AC3E}">
        <p14:creationId xmlns:p14="http://schemas.microsoft.com/office/powerpoint/2010/main" val="302011472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91</a:t>
            </a:fld>
            <a:endParaRPr lang="en-US" dirty="0"/>
          </a:p>
        </p:txBody>
      </p:sp>
    </p:spTree>
    <p:extLst>
      <p:ext uri="{BB962C8B-B14F-4D97-AF65-F5344CB8AC3E}">
        <p14:creationId xmlns:p14="http://schemas.microsoft.com/office/powerpoint/2010/main" val="82571927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93</a:t>
            </a:fld>
            <a:endParaRPr lang="en-US" dirty="0"/>
          </a:p>
        </p:txBody>
      </p:sp>
    </p:spTree>
    <p:extLst>
      <p:ext uri="{BB962C8B-B14F-4D97-AF65-F5344CB8AC3E}">
        <p14:creationId xmlns:p14="http://schemas.microsoft.com/office/powerpoint/2010/main" val="114956636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94</a:t>
            </a:fld>
            <a:endParaRPr lang="en-US" dirty="0"/>
          </a:p>
        </p:txBody>
      </p:sp>
    </p:spTree>
    <p:extLst>
      <p:ext uri="{BB962C8B-B14F-4D97-AF65-F5344CB8AC3E}">
        <p14:creationId xmlns:p14="http://schemas.microsoft.com/office/powerpoint/2010/main" val="86402605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95</a:t>
            </a:fld>
            <a:endParaRPr lang="en-US" dirty="0"/>
          </a:p>
        </p:txBody>
      </p:sp>
    </p:spTree>
    <p:extLst>
      <p:ext uri="{BB962C8B-B14F-4D97-AF65-F5344CB8AC3E}">
        <p14:creationId xmlns:p14="http://schemas.microsoft.com/office/powerpoint/2010/main" val="744859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28</a:t>
            </a:fld>
            <a:endParaRPr lang="en-US" dirty="0"/>
          </a:p>
        </p:txBody>
      </p:sp>
    </p:spTree>
    <p:extLst>
      <p:ext uri="{BB962C8B-B14F-4D97-AF65-F5344CB8AC3E}">
        <p14:creationId xmlns:p14="http://schemas.microsoft.com/office/powerpoint/2010/main" val="259719547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96</a:t>
            </a:fld>
            <a:endParaRPr lang="en-US" dirty="0"/>
          </a:p>
        </p:txBody>
      </p:sp>
    </p:spTree>
    <p:extLst>
      <p:ext uri="{BB962C8B-B14F-4D97-AF65-F5344CB8AC3E}">
        <p14:creationId xmlns:p14="http://schemas.microsoft.com/office/powerpoint/2010/main" val="422874951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97</a:t>
            </a:fld>
            <a:endParaRPr lang="en-US" dirty="0"/>
          </a:p>
        </p:txBody>
      </p:sp>
    </p:spTree>
    <p:extLst>
      <p:ext uri="{BB962C8B-B14F-4D97-AF65-F5344CB8AC3E}">
        <p14:creationId xmlns:p14="http://schemas.microsoft.com/office/powerpoint/2010/main" val="426773916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98</a:t>
            </a:fld>
            <a:endParaRPr lang="en-US" dirty="0"/>
          </a:p>
        </p:txBody>
      </p:sp>
    </p:spTree>
    <p:extLst>
      <p:ext uri="{BB962C8B-B14F-4D97-AF65-F5344CB8AC3E}">
        <p14:creationId xmlns:p14="http://schemas.microsoft.com/office/powerpoint/2010/main" val="362058938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99</a:t>
            </a:fld>
            <a:endParaRPr lang="en-US" dirty="0"/>
          </a:p>
        </p:txBody>
      </p:sp>
    </p:spTree>
    <p:extLst>
      <p:ext uri="{BB962C8B-B14F-4D97-AF65-F5344CB8AC3E}">
        <p14:creationId xmlns:p14="http://schemas.microsoft.com/office/powerpoint/2010/main" val="354867934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100</a:t>
            </a:fld>
            <a:endParaRPr lang="en-US" dirty="0"/>
          </a:p>
        </p:txBody>
      </p:sp>
    </p:spTree>
    <p:extLst>
      <p:ext uri="{BB962C8B-B14F-4D97-AF65-F5344CB8AC3E}">
        <p14:creationId xmlns:p14="http://schemas.microsoft.com/office/powerpoint/2010/main" val="35477777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101</a:t>
            </a:fld>
            <a:endParaRPr lang="en-US" dirty="0"/>
          </a:p>
        </p:txBody>
      </p:sp>
    </p:spTree>
    <p:extLst>
      <p:ext uri="{BB962C8B-B14F-4D97-AF65-F5344CB8AC3E}">
        <p14:creationId xmlns:p14="http://schemas.microsoft.com/office/powerpoint/2010/main" val="410249932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102</a:t>
            </a:fld>
            <a:endParaRPr lang="en-US" dirty="0"/>
          </a:p>
        </p:txBody>
      </p:sp>
    </p:spTree>
    <p:extLst>
      <p:ext uri="{BB962C8B-B14F-4D97-AF65-F5344CB8AC3E}">
        <p14:creationId xmlns:p14="http://schemas.microsoft.com/office/powerpoint/2010/main" val="328205332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103</a:t>
            </a:fld>
            <a:endParaRPr lang="en-US" dirty="0"/>
          </a:p>
        </p:txBody>
      </p:sp>
    </p:spTree>
    <p:extLst>
      <p:ext uri="{BB962C8B-B14F-4D97-AF65-F5344CB8AC3E}">
        <p14:creationId xmlns:p14="http://schemas.microsoft.com/office/powerpoint/2010/main" val="208609990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104</a:t>
            </a:fld>
            <a:endParaRPr lang="en-US" dirty="0"/>
          </a:p>
        </p:txBody>
      </p:sp>
    </p:spTree>
    <p:extLst>
      <p:ext uri="{BB962C8B-B14F-4D97-AF65-F5344CB8AC3E}">
        <p14:creationId xmlns:p14="http://schemas.microsoft.com/office/powerpoint/2010/main" val="232491700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105</a:t>
            </a:fld>
            <a:endParaRPr lang="en-US" dirty="0"/>
          </a:p>
        </p:txBody>
      </p:sp>
    </p:spTree>
    <p:extLst>
      <p:ext uri="{BB962C8B-B14F-4D97-AF65-F5344CB8AC3E}">
        <p14:creationId xmlns:p14="http://schemas.microsoft.com/office/powerpoint/2010/main" val="2682741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29</a:t>
            </a:fld>
            <a:endParaRPr lang="en-US" dirty="0"/>
          </a:p>
        </p:txBody>
      </p:sp>
    </p:spTree>
    <p:extLst>
      <p:ext uri="{BB962C8B-B14F-4D97-AF65-F5344CB8AC3E}">
        <p14:creationId xmlns:p14="http://schemas.microsoft.com/office/powerpoint/2010/main" val="94081952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106</a:t>
            </a:fld>
            <a:endParaRPr lang="en-US" dirty="0"/>
          </a:p>
        </p:txBody>
      </p:sp>
    </p:spTree>
    <p:extLst>
      <p:ext uri="{BB962C8B-B14F-4D97-AF65-F5344CB8AC3E}">
        <p14:creationId xmlns:p14="http://schemas.microsoft.com/office/powerpoint/2010/main" val="343246240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107</a:t>
            </a:fld>
            <a:endParaRPr lang="en-US" dirty="0"/>
          </a:p>
        </p:txBody>
      </p:sp>
    </p:spTree>
    <p:extLst>
      <p:ext uri="{BB962C8B-B14F-4D97-AF65-F5344CB8AC3E}">
        <p14:creationId xmlns:p14="http://schemas.microsoft.com/office/powerpoint/2010/main" val="301243467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108</a:t>
            </a:fld>
            <a:endParaRPr lang="en-US" dirty="0"/>
          </a:p>
        </p:txBody>
      </p:sp>
    </p:spTree>
    <p:extLst>
      <p:ext uri="{BB962C8B-B14F-4D97-AF65-F5344CB8AC3E}">
        <p14:creationId xmlns:p14="http://schemas.microsoft.com/office/powerpoint/2010/main" val="309175485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109</a:t>
            </a:fld>
            <a:endParaRPr lang="en-US" dirty="0"/>
          </a:p>
        </p:txBody>
      </p:sp>
    </p:spTree>
    <p:extLst>
      <p:ext uri="{BB962C8B-B14F-4D97-AF65-F5344CB8AC3E}">
        <p14:creationId xmlns:p14="http://schemas.microsoft.com/office/powerpoint/2010/main" val="55107024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110</a:t>
            </a:fld>
            <a:endParaRPr lang="en-US" dirty="0"/>
          </a:p>
        </p:txBody>
      </p:sp>
    </p:spTree>
    <p:extLst>
      <p:ext uri="{BB962C8B-B14F-4D97-AF65-F5344CB8AC3E}">
        <p14:creationId xmlns:p14="http://schemas.microsoft.com/office/powerpoint/2010/main" val="308866061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111</a:t>
            </a:fld>
            <a:endParaRPr lang="en-US" dirty="0"/>
          </a:p>
        </p:txBody>
      </p:sp>
    </p:spTree>
    <p:extLst>
      <p:ext uri="{BB962C8B-B14F-4D97-AF65-F5344CB8AC3E}">
        <p14:creationId xmlns:p14="http://schemas.microsoft.com/office/powerpoint/2010/main" val="285118766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112</a:t>
            </a:fld>
            <a:endParaRPr lang="en-US" dirty="0"/>
          </a:p>
        </p:txBody>
      </p:sp>
    </p:spTree>
    <p:extLst>
      <p:ext uri="{BB962C8B-B14F-4D97-AF65-F5344CB8AC3E}">
        <p14:creationId xmlns:p14="http://schemas.microsoft.com/office/powerpoint/2010/main" val="100763742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113</a:t>
            </a:fld>
            <a:endParaRPr lang="en-US" dirty="0"/>
          </a:p>
        </p:txBody>
      </p:sp>
    </p:spTree>
    <p:extLst>
      <p:ext uri="{BB962C8B-B14F-4D97-AF65-F5344CB8AC3E}">
        <p14:creationId xmlns:p14="http://schemas.microsoft.com/office/powerpoint/2010/main" val="218976761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115</a:t>
            </a:fld>
            <a:endParaRPr lang="en-US" dirty="0"/>
          </a:p>
        </p:txBody>
      </p:sp>
    </p:spTree>
    <p:extLst>
      <p:ext uri="{BB962C8B-B14F-4D97-AF65-F5344CB8AC3E}">
        <p14:creationId xmlns:p14="http://schemas.microsoft.com/office/powerpoint/2010/main" val="303548317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116</a:t>
            </a:fld>
            <a:endParaRPr lang="en-US" dirty="0"/>
          </a:p>
        </p:txBody>
      </p:sp>
    </p:spTree>
    <p:extLst>
      <p:ext uri="{BB962C8B-B14F-4D97-AF65-F5344CB8AC3E}">
        <p14:creationId xmlns:p14="http://schemas.microsoft.com/office/powerpoint/2010/main" val="35834069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30</a:t>
            </a:fld>
            <a:endParaRPr lang="en-US" dirty="0"/>
          </a:p>
        </p:txBody>
      </p:sp>
    </p:spTree>
    <p:extLst>
      <p:ext uri="{BB962C8B-B14F-4D97-AF65-F5344CB8AC3E}">
        <p14:creationId xmlns:p14="http://schemas.microsoft.com/office/powerpoint/2010/main" val="34870149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117</a:t>
            </a:fld>
            <a:endParaRPr lang="en-US" dirty="0"/>
          </a:p>
        </p:txBody>
      </p:sp>
    </p:spTree>
    <p:extLst>
      <p:ext uri="{BB962C8B-B14F-4D97-AF65-F5344CB8AC3E}">
        <p14:creationId xmlns:p14="http://schemas.microsoft.com/office/powerpoint/2010/main" val="410326286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118</a:t>
            </a:fld>
            <a:endParaRPr lang="en-US" dirty="0"/>
          </a:p>
        </p:txBody>
      </p:sp>
    </p:spTree>
    <p:extLst>
      <p:ext uri="{BB962C8B-B14F-4D97-AF65-F5344CB8AC3E}">
        <p14:creationId xmlns:p14="http://schemas.microsoft.com/office/powerpoint/2010/main" val="364986252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119</a:t>
            </a:fld>
            <a:endParaRPr lang="en-US" dirty="0"/>
          </a:p>
        </p:txBody>
      </p:sp>
    </p:spTree>
    <p:extLst>
      <p:ext uri="{BB962C8B-B14F-4D97-AF65-F5344CB8AC3E}">
        <p14:creationId xmlns:p14="http://schemas.microsoft.com/office/powerpoint/2010/main" val="165732213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121</a:t>
            </a:fld>
            <a:endParaRPr lang="en-US" dirty="0"/>
          </a:p>
        </p:txBody>
      </p:sp>
    </p:spTree>
    <p:extLst>
      <p:ext uri="{BB962C8B-B14F-4D97-AF65-F5344CB8AC3E}">
        <p14:creationId xmlns:p14="http://schemas.microsoft.com/office/powerpoint/2010/main" val="2941028589"/>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831BB2-CA44-475A-924D-6F6BDD6AEEB8}" type="slidenum">
              <a:rPr lang="en-US" smtClean="0"/>
              <a:pPr/>
              <a:t>122</a:t>
            </a:fld>
            <a:endParaRPr lang="en-US" dirty="0"/>
          </a:p>
        </p:txBody>
      </p:sp>
    </p:spTree>
    <p:extLst>
      <p:ext uri="{BB962C8B-B14F-4D97-AF65-F5344CB8AC3E}">
        <p14:creationId xmlns:p14="http://schemas.microsoft.com/office/powerpoint/2010/main" val="1956504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61950"/>
            <a:ext cx="7772400" cy="1102519"/>
          </a:xfrm>
          <a:effectLst>
            <a:outerShdw blurRad="139700" algn="t" rotWithShape="0">
              <a:schemeClr val="tx1"/>
            </a:outerShdw>
          </a:effectLst>
        </p:spPr>
        <p:txBody>
          <a:bodyPr>
            <a:noAutofit/>
          </a:bodyPr>
          <a:lstStyle>
            <a:lvl1pPr>
              <a:defRPr sz="6000" b="1" cap="small" baseline="0">
                <a:latin typeface="Karmina" pitchFamily="50" charset="0"/>
              </a:defRPr>
            </a:lvl1pPr>
          </a:lstStyle>
          <a:p>
            <a:r>
              <a:rPr lang="en-US" dirty="0"/>
              <a:t>Click to edit Master title style</a:t>
            </a:r>
          </a:p>
        </p:txBody>
      </p:sp>
      <p:sp>
        <p:nvSpPr>
          <p:cNvPr id="3" name="Subtitle 2"/>
          <p:cNvSpPr>
            <a:spLocks noGrp="1"/>
          </p:cNvSpPr>
          <p:nvPr>
            <p:ph type="subTitle" idx="1"/>
          </p:nvPr>
        </p:nvSpPr>
        <p:spPr>
          <a:xfrm>
            <a:off x="1371600" y="1485900"/>
            <a:ext cx="6400800" cy="1314450"/>
          </a:xfrm>
          <a:effectLst>
            <a:outerShdw blurRad="76200" algn="ctr" rotWithShape="0">
              <a:schemeClr val="tx1"/>
            </a:outerShdw>
          </a:effectLst>
        </p:spPr>
        <p:txBody>
          <a:bodyPr>
            <a:normAutofit/>
          </a:bodyPr>
          <a:lstStyle>
            <a:lvl1pPr marL="0" indent="0" algn="ctr">
              <a:buNone/>
              <a:defRPr sz="3600" b="1">
                <a:solidFill>
                  <a:schemeClr val="tx1">
                    <a:tint val="75000"/>
                  </a:schemeClr>
                </a:solidFill>
                <a:latin typeface="Karmina" pitchFamily="50"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1329699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17544985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3227153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200150"/>
            <a:ext cx="8229600" cy="35813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926753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2603217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cap="none" baseline="0">
                <a:latin typeface="Century Gothic" pitchFamily="34" charset="0"/>
              </a:defRPr>
            </a:lvl1pPr>
          </a:lstStyle>
          <a:p>
            <a:r>
              <a:rPr lang="en-US" dirty="0"/>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3835561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3712722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3170422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388916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2951223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500BE7-2290-4558-8837-E2886E6A9976}" type="datetimeFigureOut">
              <a:rPr lang="en-US" smtClean="0"/>
              <a:pPr/>
              <a:t>3/9/21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311349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D4500BE7-2290-4558-8837-E2886E6A9976}" type="datetimeFigureOut">
              <a:rPr lang="en-US" smtClean="0"/>
              <a:pPr/>
              <a:t>3/9/21</a:t>
            </a:fld>
            <a:endParaRPr lang="en-US" dirty="0"/>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FADC9641-336B-4E2C-9DC6-5E8DD4D2C58D}" type="slidenum">
              <a:rPr lang="en-US" smtClean="0"/>
              <a:pPr/>
              <a:t>‹#›</a:t>
            </a:fld>
            <a:endParaRPr lang="en-US" dirty="0"/>
          </a:p>
        </p:txBody>
      </p:sp>
    </p:spTree>
    <p:extLst>
      <p:ext uri="{BB962C8B-B14F-4D97-AF65-F5344CB8AC3E}">
        <p14:creationId xmlns:p14="http://schemas.microsoft.com/office/powerpoint/2010/main" val="350081934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cap="none" baseline="0">
          <a:solidFill>
            <a:schemeClr val="tx1"/>
          </a:solidFill>
          <a:latin typeface="Century Gothic"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78.xml"/><Relationship Id="rId1" Type="http://schemas.openxmlformats.org/officeDocument/2006/relationships/slideLayout" Target="../slideLayouts/slideLayout4.xml"/><Relationship Id="rId4" Type="http://schemas.openxmlformats.org/officeDocument/2006/relationships/image" Target="../media/image42.png"/></Relationships>
</file>

<file path=ppt/slides/_rels/slide10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79.xml"/><Relationship Id="rId1" Type="http://schemas.openxmlformats.org/officeDocument/2006/relationships/slideLayout" Target="../slideLayouts/slideLayout4.xml"/><Relationship Id="rId6" Type="http://schemas.openxmlformats.org/officeDocument/2006/relationships/image" Target="../media/image49.png"/><Relationship Id="rId5" Type="http://schemas.openxmlformats.org/officeDocument/2006/relationships/image" Target="../media/image46.png"/><Relationship Id="rId4" Type="http://schemas.openxmlformats.org/officeDocument/2006/relationships/image" Target="../media/image45.png"/></Relationships>
</file>

<file path=ppt/slides/_rels/slide10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80.xml"/><Relationship Id="rId1" Type="http://schemas.openxmlformats.org/officeDocument/2006/relationships/slideLayout" Target="../slideLayouts/slideLayout4.xml"/><Relationship Id="rId4" Type="http://schemas.openxmlformats.org/officeDocument/2006/relationships/image" Target="../media/image47.png"/></Relationships>
</file>

<file path=ppt/slides/_rels/slide10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82.xml"/><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85.xml"/><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88.xml"/><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90.xml"/><Relationship Id="rId1" Type="http://schemas.openxmlformats.org/officeDocument/2006/relationships/slideLayout" Target="../slideLayouts/slideLayout4.xml"/><Relationship Id="rId4" Type="http://schemas.openxmlformats.org/officeDocument/2006/relationships/image" Target="../media/image57.png"/></Relationships>
</file>

<file path=ppt/slides/_rels/slide11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91.xml"/><Relationship Id="rId1" Type="http://schemas.openxmlformats.org/officeDocument/2006/relationships/slideLayout" Target="../slideLayouts/slideLayout4.xml"/><Relationship Id="rId4" Type="http://schemas.openxmlformats.org/officeDocument/2006/relationships/image" Target="../media/image56.png"/></Relationships>
</file>

<file path=ppt/slides/_rels/slide1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ov"/><Relationship Id="rId1" Type="http://schemas.microsoft.com/office/2007/relationships/media" Target="../media/media3.mov"/><Relationship Id="rId5" Type="http://schemas.openxmlformats.org/officeDocument/2006/relationships/image" Target="../media/image59.png"/><Relationship Id="rId4" Type="http://schemas.openxmlformats.org/officeDocument/2006/relationships/notesSlide" Target="../notesSlides/notesSlide92.xml"/></Relationships>
</file>

<file path=ppt/slides/_rels/slide12.xml.rels><?xml version="1.0" encoding="UTF-8" standalone="yes"?>
<Relationships xmlns="http://schemas.openxmlformats.org/package/2006/relationships"><Relationship Id="rId2" Type="http://schemas.openxmlformats.org/officeDocument/2006/relationships/image" Target="../media/image310.png"/><Relationship Id="rId1" Type="http://schemas.openxmlformats.org/officeDocument/2006/relationships/slideLayout" Target="../slideLayouts/slideLayout4.xml"/></Relationships>
</file>

<file path=ppt/slides/_rels/slide12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4.xml"/></Relationships>
</file>

<file path=ppt/slides/_rels/slide12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94.xml"/><Relationship Id="rId1" Type="http://schemas.openxmlformats.org/officeDocument/2006/relationships/slideLayout" Target="../slideLayouts/slideLayout4.xml"/></Relationships>
</file>

<file path=ppt/slides/_rels/slide12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1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0.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gif"/><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130.png"/></Relationships>
</file>

<file path=ppt/slides/_rels/slide69.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44.xml"/><Relationship Id="rId1" Type="http://schemas.openxmlformats.org/officeDocument/2006/relationships/slideLayout" Target="../slideLayouts/slideLayout4.xml"/><Relationship Id="rId5" Type="http://schemas.openxmlformats.org/officeDocument/2006/relationships/image" Target="../media/image150.png"/><Relationship Id="rId4" Type="http://schemas.openxmlformats.org/officeDocument/2006/relationships/image" Target="../media/image130.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7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7.xml"/><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7.png"/></Relationships>
</file>

<file path=ppt/slides/_rels/slide7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8.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7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9.xml"/><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21.pn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5.png"/><Relationship Id="rId5" Type="http://schemas.openxmlformats.org/officeDocument/2006/relationships/image" Target="../media/image26.png"/><Relationship Id="rId4" Type="http://schemas.openxmlformats.org/officeDocument/2006/relationships/notesSlide" Target="../notesSlides/notesSlide53.xml"/></Relationships>
</file>

<file path=ppt/slides/_rels/slide79.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54.xml"/><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55.xml"/><Relationship Id="rId1" Type="http://schemas.openxmlformats.org/officeDocument/2006/relationships/slideLayout" Target="../slideLayouts/slideLayout4.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28.png"/></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24.png"/><Relationship Id="rId4" Type="http://schemas.openxmlformats.org/officeDocument/2006/relationships/notesSlide" Target="../notesSlides/notesSlide5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0.xml"/><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9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1.xml"/><Relationship Id="rId1" Type="http://schemas.openxmlformats.org/officeDocument/2006/relationships/slideLayout" Target="../slideLayouts/slideLayout4.xml"/><Relationship Id="rId4" Type="http://schemas.openxmlformats.org/officeDocument/2006/relationships/image" Target="../media/image41.png"/></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4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6573ED2-B32C-664C-AC7D-8E34C1D9A9A5}"/>
              </a:ext>
            </a:extLst>
          </p:cNvPr>
          <p:cNvPicPr>
            <a:picLocks noChangeAspect="1"/>
          </p:cNvPicPr>
          <p:nvPr/>
        </p:nvPicPr>
        <p:blipFill rotWithShape="1">
          <a:blip r:embed="rId3">
            <a:alphaModFix amt="50000"/>
          </a:blip>
          <a:srcRect/>
          <a:stretch/>
        </p:blipFill>
        <p:spPr>
          <a:xfrm>
            <a:off x="0" y="-1465"/>
            <a:ext cx="9143980" cy="5143490"/>
          </a:xfrm>
          <a:prstGeom prst="rect">
            <a:avLst/>
          </a:prstGeom>
        </p:spPr>
      </p:pic>
      <p:sp>
        <p:nvSpPr>
          <p:cNvPr id="2" name="Title 1"/>
          <p:cNvSpPr>
            <a:spLocks noGrp="1"/>
          </p:cNvSpPr>
          <p:nvPr>
            <p:ph type="ctrTitle"/>
          </p:nvPr>
        </p:nvSpPr>
        <p:spPr>
          <a:xfrm>
            <a:off x="1143000" y="841771"/>
            <a:ext cx="6858000" cy="2175389"/>
          </a:xfrm>
        </p:spPr>
        <p:txBody>
          <a:bodyPr>
            <a:normAutofit/>
          </a:bodyPr>
          <a:lstStyle/>
          <a:p>
            <a:r>
              <a:rPr lang="en-US" dirty="0">
                <a:ln>
                  <a:solidFill>
                    <a:srgbClr val="000000"/>
                  </a:solidFill>
                </a:ln>
                <a:solidFill>
                  <a:srgbClr val="FFFFFF"/>
                </a:solidFill>
              </a:rPr>
              <a:t>Class 4</a:t>
            </a:r>
          </a:p>
        </p:txBody>
      </p:sp>
      <p:sp>
        <p:nvSpPr>
          <p:cNvPr id="3" name="Subtitle 2"/>
          <p:cNvSpPr>
            <a:spLocks noGrp="1"/>
          </p:cNvSpPr>
          <p:nvPr>
            <p:ph type="subTitle" idx="1"/>
          </p:nvPr>
        </p:nvSpPr>
        <p:spPr>
          <a:xfrm>
            <a:off x="1143000" y="3119553"/>
            <a:ext cx="6858000" cy="823796"/>
          </a:xfrm>
        </p:spPr>
        <p:txBody>
          <a:bodyPr>
            <a:normAutofit/>
          </a:bodyPr>
          <a:lstStyle/>
          <a:p>
            <a:r>
              <a:rPr lang="en-US" dirty="0">
                <a:ln>
                  <a:solidFill>
                    <a:srgbClr val="000000"/>
                  </a:solidFill>
                </a:ln>
                <a:solidFill>
                  <a:srgbClr val="FFFFFF"/>
                </a:solidFill>
              </a:rPr>
              <a:t>Advanced Collisions and Physics</a:t>
            </a:r>
          </a:p>
        </p:txBody>
      </p:sp>
    </p:spTree>
    <p:extLst>
      <p:ext uri="{BB962C8B-B14F-4D97-AF65-F5344CB8AC3E}">
        <p14:creationId xmlns:p14="http://schemas.microsoft.com/office/powerpoint/2010/main" val="40587151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Support Functions</a:t>
            </a:r>
          </a:p>
        </p:txBody>
      </p:sp>
      <p:sp>
        <p:nvSpPr>
          <p:cNvPr id="5" name="Text Placeholder 4"/>
          <p:cNvSpPr>
            <a:spLocks noGrp="1"/>
          </p:cNvSpPr>
          <p:nvPr>
            <p:ph type="body" idx="1"/>
          </p:nvPr>
        </p:nvSpPr>
        <p:spPr/>
        <p:txBody>
          <a:bodyPr/>
          <a:lstStyle/>
          <a:p>
            <a:r>
              <a:rPr lang="en-US" dirty="0"/>
              <a:t>GJK Algorithm</a:t>
            </a:r>
          </a:p>
        </p:txBody>
      </p:sp>
    </p:spTree>
    <p:extLst>
      <p:ext uri="{BB962C8B-B14F-4D97-AF65-F5344CB8AC3E}">
        <p14:creationId xmlns:p14="http://schemas.microsoft.com/office/powerpoint/2010/main" val="413108508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Torque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6" name="Rectangle 5">
            <a:extLst>
              <a:ext uri="{FF2B5EF4-FFF2-40B4-BE49-F238E27FC236}">
                <a16:creationId xmlns:a16="http://schemas.microsoft.com/office/drawing/2014/main" id="{1146CFF5-A8AC-A247-8F53-352676EB2382}"/>
              </a:ext>
            </a:extLst>
          </p:cNvPr>
          <p:cNvSpPr/>
          <p:nvPr/>
        </p:nvSpPr>
        <p:spPr>
          <a:xfrm>
            <a:off x="3733800" y="3867150"/>
            <a:ext cx="4038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65025D-74E7-F148-BCA5-266A746253C2}"/>
              </a:ext>
            </a:extLst>
          </p:cNvPr>
          <p:cNvSpPr/>
          <p:nvPr/>
        </p:nvSpPr>
        <p:spPr>
          <a:xfrm>
            <a:off x="3381555" y="3638550"/>
            <a:ext cx="914400" cy="914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Content Placeholder 5">
            <a:extLst>
              <a:ext uri="{FF2B5EF4-FFF2-40B4-BE49-F238E27FC236}">
                <a16:creationId xmlns:a16="http://schemas.microsoft.com/office/drawing/2014/main" id="{7FECE526-C3E4-814E-BA57-147B3937911B}"/>
              </a:ext>
            </a:extLst>
          </p:cNvPr>
          <p:cNvSpPr>
            <a:spLocks noGrp="1"/>
          </p:cNvSpPr>
          <p:nvPr>
            <p:ph sz="half" idx="1"/>
          </p:nvPr>
        </p:nvSpPr>
        <p:spPr>
          <a:xfrm>
            <a:off x="381000" y="1047750"/>
            <a:ext cx="8229600" cy="3810000"/>
          </a:xfrm>
        </p:spPr>
        <p:txBody>
          <a:bodyPr>
            <a:normAutofit/>
          </a:bodyPr>
          <a:lstStyle/>
          <a:p>
            <a:r>
              <a:rPr lang="en-US" dirty="0"/>
              <a:t>If a force is exerted on an object that causes the rotation of that object to change, then we say that a </a:t>
            </a:r>
            <a:r>
              <a:rPr lang="en-US" b="1" dirty="0"/>
              <a:t>torque </a:t>
            </a:r>
            <a:r>
              <a:rPr lang="en-US" dirty="0"/>
              <a:t>is exerted on the object</a:t>
            </a:r>
          </a:p>
          <a:p>
            <a:r>
              <a:rPr lang="en-US" dirty="0"/>
              <a:t>Consider the blue bar secured to the red hinge below</a:t>
            </a:r>
          </a:p>
        </p:txBody>
      </p:sp>
      <p:cxnSp>
        <p:nvCxnSpPr>
          <p:cNvPr id="3" name="Straight Arrow Connector 2">
            <a:extLst>
              <a:ext uri="{FF2B5EF4-FFF2-40B4-BE49-F238E27FC236}">
                <a16:creationId xmlns:a16="http://schemas.microsoft.com/office/drawing/2014/main" id="{E974AA3E-A51B-C14E-8311-267F12DDCCDC}"/>
              </a:ext>
            </a:extLst>
          </p:cNvPr>
          <p:cNvCxnSpPr/>
          <p:nvPr/>
        </p:nvCxnSpPr>
        <p:spPr>
          <a:xfrm>
            <a:off x="6934200" y="3181350"/>
            <a:ext cx="0" cy="6858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9" name="Content Placeholder 5">
            <a:extLst>
              <a:ext uri="{FF2B5EF4-FFF2-40B4-BE49-F238E27FC236}">
                <a16:creationId xmlns:a16="http://schemas.microsoft.com/office/drawing/2014/main" id="{700474D5-46B7-6B45-ABF1-1B786CCF04E3}"/>
              </a:ext>
            </a:extLst>
          </p:cNvPr>
          <p:cNvSpPr txBox="1">
            <a:spLocks/>
          </p:cNvSpPr>
          <p:nvPr/>
        </p:nvSpPr>
        <p:spPr>
          <a:xfrm>
            <a:off x="533399" y="3042226"/>
            <a:ext cx="2743195" cy="1895295"/>
          </a:xfrm>
          <a:prstGeom prst="rect">
            <a:avLst/>
          </a:prstGeom>
        </p:spPr>
        <p:txBody>
          <a:bodyPr vert="horz" lIns="91440" tIns="45720" rIns="91440" bIns="45720" rtlCol="0">
            <a:normAutofit fontScale="850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r>
              <a:rPr lang="en-US" dirty="0"/>
              <a:t>This purple force exerts a smaller torque on the bar, even though it is equal in magnitude to the green force</a:t>
            </a:r>
          </a:p>
        </p:txBody>
      </p:sp>
      <p:cxnSp>
        <p:nvCxnSpPr>
          <p:cNvPr id="11" name="Straight Arrow Connector 10">
            <a:extLst>
              <a:ext uri="{FF2B5EF4-FFF2-40B4-BE49-F238E27FC236}">
                <a16:creationId xmlns:a16="http://schemas.microsoft.com/office/drawing/2014/main" id="{66936FF8-EC29-054F-B610-0953790275AE}"/>
              </a:ext>
            </a:extLst>
          </p:cNvPr>
          <p:cNvCxnSpPr>
            <a:cxnSpLocks/>
          </p:cNvCxnSpPr>
          <p:nvPr/>
        </p:nvCxnSpPr>
        <p:spPr>
          <a:xfrm>
            <a:off x="4848047" y="3409950"/>
            <a:ext cx="714553" cy="42233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72959539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Torque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6" name="Rectangle 5">
            <a:extLst>
              <a:ext uri="{FF2B5EF4-FFF2-40B4-BE49-F238E27FC236}">
                <a16:creationId xmlns:a16="http://schemas.microsoft.com/office/drawing/2014/main" id="{1146CFF5-A8AC-A247-8F53-352676EB2382}"/>
              </a:ext>
            </a:extLst>
          </p:cNvPr>
          <p:cNvSpPr/>
          <p:nvPr/>
        </p:nvSpPr>
        <p:spPr>
          <a:xfrm>
            <a:off x="3733800" y="3867150"/>
            <a:ext cx="4038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65025D-74E7-F148-BCA5-266A746253C2}"/>
              </a:ext>
            </a:extLst>
          </p:cNvPr>
          <p:cNvSpPr/>
          <p:nvPr/>
        </p:nvSpPr>
        <p:spPr>
          <a:xfrm>
            <a:off x="3381555" y="3638550"/>
            <a:ext cx="914400" cy="914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Content Placeholder 5">
            <a:extLst>
              <a:ext uri="{FF2B5EF4-FFF2-40B4-BE49-F238E27FC236}">
                <a16:creationId xmlns:a16="http://schemas.microsoft.com/office/drawing/2014/main" id="{7FECE526-C3E4-814E-BA57-147B3937911B}"/>
              </a:ext>
            </a:extLst>
          </p:cNvPr>
          <p:cNvSpPr>
            <a:spLocks noGrp="1"/>
          </p:cNvSpPr>
          <p:nvPr>
            <p:ph sz="half" idx="1"/>
          </p:nvPr>
        </p:nvSpPr>
        <p:spPr>
          <a:xfrm>
            <a:off x="381000" y="1047750"/>
            <a:ext cx="8229600" cy="3810000"/>
          </a:xfrm>
        </p:spPr>
        <p:txBody>
          <a:bodyPr>
            <a:normAutofit/>
          </a:bodyPr>
          <a:lstStyle/>
          <a:p>
            <a:r>
              <a:rPr lang="en-US" dirty="0"/>
              <a:t>If a force is exerted on an object that causes the rotation of that object to change, then we say that a </a:t>
            </a:r>
            <a:r>
              <a:rPr lang="en-US" b="1" dirty="0"/>
              <a:t>torque </a:t>
            </a:r>
            <a:r>
              <a:rPr lang="en-US" dirty="0"/>
              <a:t>is exerted on the object</a:t>
            </a:r>
          </a:p>
          <a:p>
            <a:r>
              <a:rPr lang="en-US" dirty="0"/>
              <a:t>Consider the blue bar secured to the red hinge below</a:t>
            </a:r>
          </a:p>
        </p:txBody>
      </p:sp>
      <p:cxnSp>
        <p:nvCxnSpPr>
          <p:cNvPr id="3" name="Straight Arrow Connector 2">
            <a:extLst>
              <a:ext uri="{FF2B5EF4-FFF2-40B4-BE49-F238E27FC236}">
                <a16:creationId xmlns:a16="http://schemas.microsoft.com/office/drawing/2014/main" id="{E974AA3E-A51B-C14E-8311-267F12DDCCDC}"/>
              </a:ext>
            </a:extLst>
          </p:cNvPr>
          <p:cNvCxnSpPr/>
          <p:nvPr/>
        </p:nvCxnSpPr>
        <p:spPr>
          <a:xfrm>
            <a:off x="6934200" y="3181350"/>
            <a:ext cx="0" cy="6858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9" name="Content Placeholder 5">
            <a:extLst>
              <a:ext uri="{FF2B5EF4-FFF2-40B4-BE49-F238E27FC236}">
                <a16:creationId xmlns:a16="http://schemas.microsoft.com/office/drawing/2014/main" id="{700474D5-46B7-6B45-ABF1-1B786CCF04E3}"/>
              </a:ext>
            </a:extLst>
          </p:cNvPr>
          <p:cNvSpPr txBox="1">
            <a:spLocks/>
          </p:cNvSpPr>
          <p:nvPr/>
        </p:nvSpPr>
        <p:spPr>
          <a:xfrm>
            <a:off x="533399" y="3042226"/>
            <a:ext cx="2743195" cy="189529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r>
              <a:rPr lang="en-US" dirty="0"/>
              <a:t>This orange force exerts no torque on the bar</a:t>
            </a:r>
          </a:p>
        </p:txBody>
      </p:sp>
      <p:cxnSp>
        <p:nvCxnSpPr>
          <p:cNvPr id="11" name="Straight Arrow Connector 10">
            <a:extLst>
              <a:ext uri="{FF2B5EF4-FFF2-40B4-BE49-F238E27FC236}">
                <a16:creationId xmlns:a16="http://schemas.microsoft.com/office/drawing/2014/main" id="{66936FF8-EC29-054F-B610-0953790275AE}"/>
              </a:ext>
            </a:extLst>
          </p:cNvPr>
          <p:cNvCxnSpPr>
            <a:cxnSpLocks/>
          </p:cNvCxnSpPr>
          <p:nvPr/>
        </p:nvCxnSpPr>
        <p:spPr>
          <a:xfrm>
            <a:off x="4848047" y="3409950"/>
            <a:ext cx="714553" cy="42233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2" name="Straight Arrow Connector 11">
            <a:extLst>
              <a:ext uri="{FF2B5EF4-FFF2-40B4-BE49-F238E27FC236}">
                <a16:creationId xmlns:a16="http://schemas.microsoft.com/office/drawing/2014/main" id="{CE534A6F-7361-C343-8B23-4C6F07BD5A98}"/>
              </a:ext>
            </a:extLst>
          </p:cNvPr>
          <p:cNvCxnSpPr>
            <a:cxnSpLocks/>
          </p:cNvCxnSpPr>
          <p:nvPr/>
        </p:nvCxnSpPr>
        <p:spPr>
          <a:xfrm>
            <a:off x="5638800" y="3421452"/>
            <a:ext cx="1066800"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21789581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Torque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6" name="Rectangle 5">
            <a:extLst>
              <a:ext uri="{FF2B5EF4-FFF2-40B4-BE49-F238E27FC236}">
                <a16:creationId xmlns:a16="http://schemas.microsoft.com/office/drawing/2014/main" id="{1146CFF5-A8AC-A247-8F53-352676EB2382}"/>
              </a:ext>
            </a:extLst>
          </p:cNvPr>
          <p:cNvSpPr/>
          <p:nvPr/>
        </p:nvSpPr>
        <p:spPr>
          <a:xfrm>
            <a:off x="3733800" y="3867150"/>
            <a:ext cx="4038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65025D-74E7-F148-BCA5-266A746253C2}"/>
              </a:ext>
            </a:extLst>
          </p:cNvPr>
          <p:cNvSpPr/>
          <p:nvPr/>
        </p:nvSpPr>
        <p:spPr>
          <a:xfrm>
            <a:off x="3381555" y="3638550"/>
            <a:ext cx="914400" cy="914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Content Placeholder 5">
            <a:extLst>
              <a:ext uri="{FF2B5EF4-FFF2-40B4-BE49-F238E27FC236}">
                <a16:creationId xmlns:a16="http://schemas.microsoft.com/office/drawing/2014/main" id="{7FECE526-C3E4-814E-BA57-147B3937911B}"/>
              </a:ext>
            </a:extLst>
          </p:cNvPr>
          <p:cNvSpPr>
            <a:spLocks noGrp="1"/>
          </p:cNvSpPr>
          <p:nvPr>
            <p:ph sz="half" idx="1"/>
          </p:nvPr>
        </p:nvSpPr>
        <p:spPr>
          <a:xfrm>
            <a:off x="381000" y="1047750"/>
            <a:ext cx="8229600" cy="3810000"/>
          </a:xfrm>
        </p:spPr>
        <p:txBody>
          <a:bodyPr>
            <a:normAutofit/>
          </a:bodyPr>
          <a:lstStyle/>
          <a:p>
            <a:r>
              <a:rPr lang="en-US" dirty="0"/>
              <a:t>If a force is exerted on an object that causes the rotation of that object to change, then we say that a </a:t>
            </a:r>
            <a:r>
              <a:rPr lang="en-US" b="1" dirty="0"/>
              <a:t>torque </a:t>
            </a:r>
            <a:r>
              <a:rPr lang="en-US" dirty="0"/>
              <a:t>is exerted on the object</a:t>
            </a:r>
          </a:p>
          <a:p>
            <a:r>
              <a:rPr lang="en-US" dirty="0"/>
              <a:t>Consider the blue bar secured to the red hinge below</a:t>
            </a:r>
          </a:p>
        </p:txBody>
      </p:sp>
      <p:cxnSp>
        <p:nvCxnSpPr>
          <p:cNvPr id="3" name="Straight Arrow Connector 2">
            <a:extLst>
              <a:ext uri="{FF2B5EF4-FFF2-40B4-BE49-F238E27FC236}">
                <a16:creationId xmlns:a16="http://schemas.microsoft.com/office/drawing/2014/main" id="{E974AA3E-A51B-C14E-8311-267F12DDCCDC}"/>
              </a:ext>
            </a:extLst>
          </p:cNvPr>
          <p:cNvCxnSpPr/>
          <p:nvPr/>
        </p:nvCxnSpPr>
        <p:spPr>
          <a:xfrm>
            <a:off x="6934200" y="3181350"/>
            <a:ext cx="0" cy="6858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9" name="Content Placeholder 5">
            <a:extLst>
              <a:ext uri="{FF2B5EF4-FFF2-40B4-BE49-F238E27FC236}">
                <a16:creationId xmlns:a16="http://schemas.microsoft.com/office/drawing/2014/main" id="{700474D5-46B7-6B45-ABF1-1B786CCF04E3}"/>
              </a:ext>
            </a:extLst>
          </p:cNvPr>
          <p:cNvSpPr txBox="1">
            <a:spLocks/>
          </p:cNvSpPr>
          <p:nvPr/>
        </p:nvSpPr>
        <p:spPr>
          <a:xfrm>
            <a:off x="533399" y="3042226"/>
            <a:ext cx="2743195" cy="189529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r>
              <a:rPr lang="en-US" dirty="0"/>
              <a:t>This orange force exerts no torque on the bar</a:t>
            </a:r>
          </a:p>
        </p:txBody>
      </p:sp>
      <p:cxnSp>
        <p:nvCxnSpPr>
          <p:cNvPr id="11" name="Straight Arrow Connector 10">
            <a:extLst>
              <a:ext uri="{FF2B5EF4-FFF2-40B4-BE49-F238E27FC236}">
                <a16:creationId xmlns:a16="http://schemas.microsoft.com/office/drawing/2014/main" id="{66936FF8-EC29-054F-B610-0953790275AE}"/>
              </a:ext>
            </a:extLst>
          </p:cNvPr>
          <p:cNvCxnSpPr>
            <a:cxnSpLocks/>
          </p:cNvCxnSpPr>
          <p:nvPr/>
        </p:nvCxnSpPr>
        <p:spPr>
          <a:xfrm>
            <a:off x="4848047" y="3409950"/>
            <a:ext cx="714553" cy="42233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2" name="Straight Arrow Connector 11">
            <a:extLst>
              <a:ext uri="{FF2B5EF4-FFF2-40B4-BE49-F238E27FC236}">
                <a16:creationId xmlns:a16="http://schemas.microsoft.com/office/drawing/2014/main" id="{CE534A6F-7361-C343-8B23-4C6F07BD5A98}"/>
              </a:ext>
            </a:extLst>
          </p:cNvPr>
          <p:cNvCxnSpPr>
            <a:cxnSpLocks/>
          </p:cNvCxnSpPr>
          <p:nvPr/>
        </p:nvCxnSpPr>
        <p:spPr>
          <a:xfrm>
            <a:off x="5638800" y="3421452"/>
            <a:ext cx="1066800"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77068902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Angular Momentum</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505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Angular momentum is harder to understand than linear momentum</a:t>
            </a:r>
          </a:p>
          <a:p>
            <a:r>
              <a:rPr lang="en-US" dirty="0"/>
              <a:t>You can think about it as a vector quantity describing how an object is rotating, and how difficult it is to stop the object from rotating</a:t>
            </a:r>
          </a:p>
          <a:p>
            <a:r>
              <a:rPr lang="en-US" dirty="0"/>
              <a:t>Torque is the derivative of angular momentum</a:t>
            </a:r>
          </a:p>
        </p:txBody>
      </p:sp>
    </p:spTree>
    <p:extLst>
      <p:ext uri="{BB962C8B-B14F-4D97-AF65-F5344CB8AC3E}">
        <p14:creationId xmlns:p14="http://schemas.microsoft.com/office/powerpoint/2010/main" val="255210971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State Vector Derivative</a:t>
            </a:r>
          </a:p>
        </p:txBody>
      </p:sp>
      <mc:AlternateContent xmlns:mc="http://schemas.openxmlformats.org/markup-compatibility/2006" xmlns:a14="http://schemas.microsoft.com/office/drawing/2010/main">
        <mc:Choice Requires="a14">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Here is our state vector for a single rigid body</a:t>
                </a:r>
              </a:p>
              <a:p>
                <a:r>
                  <a:rPr lang="en-US" dirty="0"/>
                  <a:t>v(t) is the linear velocity</a:t>
                </a:r>
              </a:p>
              <a:p>
                <a14:m>
                  <m:oMath xmlns:m="http://schemas.openxmlformats.org/officeDocument/2006/math">
                    <m:r>
                      <m:rPr>
                        <m:sty m:val="p"/>
                      </m:rPr>
                      <a:rPr lang="en-US" i="1">
                        <a:latin typeface="Cambria Math" panose="02040503050406030204" pitchFamily="18" charset="0"/>
                      </a:rPr>
                      <m:t>ω</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𝑅</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 </m:t>
                    </m:r>
                  </m:oMath>
                </a14:m>
                <a:r>
                  <a:rPr lang="en-US" dirty="0"/>
                  <a:t>is the derivative of the orientation matrix, as mentioned before</a:t>
                </a:r>
              </a:p>
              <a:p>
                <a:r>
                  <a:rPr lang="en-US" dirty="0"/>
                  <a:t>F(t) is the force acting on the object </a:t>
                </a:r>
              </a:p>
              <a:p>
                <a14:m>
                  <m:oMath xmlns:m="http://schemas.openxmlformats.org/officeDocument/2006/math">
                    <m:r>
                      <m:rPr>
                        <m:sty m:val="p"/>
                      </m:rPr>
                      <a:rPr lang="en-US" i="1" smtClean="0">
                        <a:latin typeface="Cambria Math" panose="02040503050406030204" pitchFamily="18" charset="0"/>
                      </a:rPr>
                      <m:t>τ</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oMath>
                </a14:m>
                <a:r>
                  <a:rPr lang="en-US" b="0" dirty="0">
                    <a:latin typeface="Cambria Math" panose="02040503050406030204" pitchFamily="18" charset="0"/>
                  </a:rPr>
                  <a:t> </a:t>
                </a:r>
                <a:r>
                  <a:rPr lang="en-US" dirty="0">
                    <a:latin typeface="Tw Cen MT" panose="020B0602020104020603" pitchFamily="34" charset="77"/>
                  </a:rPr>
                  <a:t>is the torque acting on the object</a:t>
                </a:r>
                <a:endParaRPr lang="en-US" b="0" i="1" dirty="0">
                  <a:latin typeface="Tw Cen MT" panose="020B0602020104020603" pitchFamily="34" charset="77"/>
                </a:endParaRPr>
              </a:p>
            </p:txBody>
          </p:sp>
        </mc:Choice>
        <mc:Fallback xmlns="">
          <p:sp>
            <p:nvSpPr>
              <p:cNvPr id="7" name="Content Placeholder 5">
                <a:extLst>
                  <a:ext uri="{FF2B5EF4-FFF2-40B4-BE49-F238E27FC236}">
                    <a16:creationId xmlns:a16="http://schemas.microsoft.com/office/drawing/2014/main" id="{FED43F08-B864-7743-985F-A6C574C85DFE}"/>
                  </a:ext>
                </a:extLst>
              </p:cNvPr>
              <p:cNvSpPr txBox="1">
                <a:spLocks noRot="1" noChangeAspect="1" noMove="1" noResize="1" noEditPoints="1" noAdjustHandles="1" noChangeArrowheads="1" noChangeShapeType="1" noTextEdit="1"/>
              </p:cNvSpPr>
              <p:nvPr/>
            </p:nvSpPr>
            <p:spPr>
              <a:xfrm>
                <a:off x="457200" y="1047750"/>
                <a:ext cx="7848600" cy="2362200"/>
              </a:xfrm>
              <a:prstGeom prst="rect">
                <a:avLst/>
              </a:prstGeom>
              <a:blipFill>
                <a:blip r:embed="rId3"/>
                <a:stretch>
                  <a:fillRect l="-1292" t="-5348" b="-4278"/>
                </a:stretch>
              </a:blipFill>
            </p:spPr>
            <p:txBody>
              <a:bodyPr/>
              <a:lstStyle/>
              <a:p>
                <a:r>
                  <a:rPr lang="en-US">
                    <a:noFill/>
                  </a:rPr>
                  <a:t> </a:t>
                </a:r>
              </a:p>
            </p:txBody>
          </p:sp>
        </mc:Fallback>
      </mc:AlternateContent>
      <p:pic>
        <p:nvPicPr>
          <p:cNvPr id="4" name="Picture 3" descr="Diagram&#10;&#10;Description automatically generated with medium confidence">
            <a:extLst>
              <a:ext uri="{FF2B5EF4-FFF2-40B4-BE49-F238E27FC236}">
                <a16:creationId xmlns:a16="http://schemas.microsoft.com/office/drawing/2014/main" id="{5CDE5851-100D-3141-B818-51EB8A1D6A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1050" y="3333750"/>
            <a:ext cx="5041900" cy="1676400"/>
          </a:xfrm>
          <a:prstGeom prst="rect">
            <a:avLst/>
          </a:prstGeom>
        </p:spPr>
      </p:pic>
    </p:spTree>
    <p:extLst>
      <p:ext uri="{BB962C8B-B14F-4D97-AF65-F5344CB8AC3E}">
        <p14:creationId xmlns:p14="http://schemas.microsoft.com/office/powerpoint/2010/main" val="346172451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State Vector Derivative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1066800"/>
          </a:xfrm>
          <a:prstGeom prst="rect">
            <a:avLst/>
          </a:prstGeom>
        </p:spPr>
        <p:txBody>
          <a:bodyPr vert="horz" lIns="91440" tIns="45720" rIns="91440" bIns="45720" rtlCol="0">
            <a:normAutofit fontScale="625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We will pretend that the force and torque are given for now (you will probably only need to set the force to be gravity, and leave the torque alone)</a:t>
            </a:r>
          </a:p>
          <a:p>
            <a:r>
              <a:rPr lang="en-US" dirty="0"/>
              <a:t>Here are the formulas for calculating the angular momentum and the linear velocity:</a:t>
            </a:r>
            <a:endParaRPr lang="en-US" b="0" i="1" dirty="0">
              <a:latin typeface="Tw Cen MT" panose="020B0602020104020603" pitchFamily="34" charset="77"/>
            </a:endParaRPr>
          </a:p>
        </p:txBody>
      </p:sp>
      <p:pic>
        <p:nvPicPr>
          <p:cNvPr id="3" name="Picture 2" descr="Text&#10;&#10;Description automatically generated">
            <a:extLst>
              <a:ext uri="{FF2B5EF4-FFF2-40B4-BE49-F238E27FC236}">
                <a16:creationId xmlns:a16="http://schemas.microsoft.com/office/drawing/2014/main" id="{60DCAA2F-DEAF-3740-8869-8D23288E9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165350"/>
            <a:ext cx="1333500" cy="812800"/>
          </a:xfrm>
          <a:prstGeom prst="rect">
            <a:avLst/>
          </a:prstGeom>
        </p:spPr>
      </p:pic>
      <p:pic>
        <p:nvPicPr>
          <p:cNvPr id="8" name="Picture 7" descr="A picture containing text, clipart&#10;&#10;Description automatically generated">
            <a:extLst>
              <a:ext uri="{FF2B5EF4-FFF2-40B4-BE49-F238E27FC236}">
                <a16:creationId xmlns:a16="http://schemas.microsoft.com/office/drawing/2014/main" id="{1FB386BA-5FFC-BB40-B134-5CCEEA492A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1800" y="2237553"/>
            <a:ext cx="2451100" cy="609600"/>
          </a:xfrm>
          <a:prstGeom prst="rect">
            <a:avLst/>
          </a:prstGeom>
        </p:spPr>
      </p:pic>
      <p:pic>
        <p:nvPicPr>
          <p:cNvPr id="10" name="Picture 9" descr="A picture containing clipart&#10;&#10;Description automatically generated">
            <a:extLst>
              <a:ext uri="{FF2B5EF4-FFF2-40B4-BE49-F238E27FC236}">
                <a16:creationId xmlns:a16="http://schemas.microsoft.com/office/drawing/2014/main" id="{D1F27AFC-AFD4-6D49-B0DD-E344F10BE9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2818" y="2313753"/>
            <a:ext cx="1943100" cy="457200"/>
          </a:xfrm>
          <a:prstGeom prst="rect">
            <a:avLst/>
          </a:prstGeom>
        </p:spPr>
      </p:pic>
      <mc:AlternateContent xmlns:mc="http://schemas.openxmlformats.org/markup-compatibility/2006" xmlns:a14="http://schemas.microsoft.com/office/drawing/2010/main">
        <mc:Choice Requires="a14">
          <p:sp>
            <p:nvSpPr>
              <p:cNvPr id="11" name="Content Placeholder 5">
                <a:extLst>
                  <a:ext uri="{FF2B5EF4-FFF2-40B4-BE49-F238E27FC236}">
                    <a16:creationId xmlns:a16="http://schemas.microsoft.com/office/drawing/2014/main" id="{48AF9675-10DA-1B41-9A32-04148048108B}"/>
                  </a:ext>
                </a:extLst>
              </p:cNvPr>
              <p:cNvSpPr txBox="1">
                <a:spLocks/>
              </p:cNvSpPr>
              <p:nvPr/>
            </p:nvSpPr>
            <p:spPr>
              <a:xfrm>
                <a:off x="457200" y="3752730"/>
                <a:ext cx="7848600" cy="7620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Wait, what are </a:t>
                </a:r>
                <a14:m>
                  <m:oMath xmlns:m="http://schemas.openxmlformats.org/officeDocument/2006/math">
                    <m:r>
                      <a:rPr lang="en-US" b="0" i="1" smtClean="0">
                        <a:latin typeface="Cambria Math" panose="02040503050406030204" pitchFamily="18" charset="0"/>
                      </a:rPr>
                      <m:t>𝐼</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oMath>
                </a14:m>
                <a:r>
                  <a:rPr lang="en-US" dirty="0"/>
                  <a:t>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𝑏𝑜𝑑𝑦</m:t>
                        </m:r>
                      </m:sub>
                    </m:sSub>
                  </m:oMath>
                </a14:m>
                <a:r>
                  <a:rPr lang="en-US" b="0" dirty="0"/>
                  <a:t>?</a:t>
                </a:r>
              </a:p>
            </p:txBody>
          </p:sp>
        </mc:Choice>
        <mc:Fallback xmlns="">
          <p:sp>
            <p:nvSpPr>
              <p:cNvPr id="11" name="Content Placeholder 5">
                <a:extLst>
                  <a:ext uri="{FF2B5EF4-FFF2-40B4-BE49-F238E27FC236}">
                    <a16:creationId xmlns:a16="http://schemas.microsoft.com/office/drawing/2014/main" id="{48AF9675-10DA-1B41-9A32-04148048108B}"/>
                  </a:ext>
                </a:extLst>
              </p:cNvPr>
              <p:cNvSpPr txBox="1">
                <a:spLocks noRot="1" noChangeAspect="1" noMove="1" noResize="1" noEditPoints="1" noAdjustHandles="1" noChangeArrowheads="1" noChangeShapeType="1" noTextEdit="1"/>
              </p:cNvSpPr>
              <p:nvPr/>
            </p:nvSpPr>
            <p:spPr>
              <a:xfrm>
                <a:off x="457200" y="3752730"/>
                <a:ext cx="7848600" cy="762000"/>
              </a:xfrm>
              <a:prstGeom prst="rect">
                <a:avLst/>
              </a:prstGeom>
              <a:blipFill>
                <a:blip r:embed="rId6"/>
                <a:stretch>
                  <a:fillRect l="-1454" t="-6557"/>
                </a:stretch>
              </a:blipFill>
            </p:spPr>
            <p:txBody>
              <a:bodyPr/>
              <a:lstStyle/>
              <a:p>
                <a:r>
                  <a:rPr lang="en-US">
                    <a:noFill/>
                  </a:rPr>
                  <a:t> </a:t>
                </a:r>
              </a:p>
            </p:txBody>
          </p:sp>
        </mc:Fallback>
      </mc:AlternateContent>
    </p:spTree>
    <p:extLst>
      <p:ext uri="{BB962C8B-B14F-4D97-AF65-F5344CB8AC3E}">
        <p14:creationId xmlns:p14="http://schemas.microsoft.com/office/powerpoint/2010/main" val="99827403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The Inertia Tensor</a:t>
            </a:r>
          </a:p>
        </p:txBody>
      </p:sp>
      <mc:AlternateContent xmlns:mc="http://schemas.openxmlformats.org/markup-compatibility/2006" xmlns:a14="http://schemas.microsoft.com/office/drawing/2010/main">
        <mc:Choice Requires="a14">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14:m>
                  <m:oMath xmlns:m="http://schemas.openxmlformats.org/officeDocument/2006/math">
                    <m:r>
                      <a:rPr lang="en-US" i="1">
                        <a:latin typeface="Cambria Math" panose="02040503050406030204" pitchFamily="18" charset="0"/>
                      </a:rPr>
                      <m:t>𝐼</m:t>
                    </m:r>
                  </m:oMath>
                </a14:m>
                <a:r>
                  <a:rPr lang="en-US" dirty="0"/>
                  <a:t> and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𝐼</m:t>
                        </m:r>
                      </m:e>
                      <m:sub>
                        <m:r>
                          <a:rPr lang="en-US" i="1">
                            <a:latin typeface="Cambria Math" panose="02040503050406030204" pitchFamily="18" charset="0"/>
                          </a:rPr>
                          <m:t>𝑏𝑜𝑑𝑦</m:t>
                        </m:r>
                      </m:sub>
                    </m:sSub>
                  </m:oMath>
                </a14:m>
                <a:r>
                  <a:rPr lang="en-US" b="0" i="1" dirty="0">
                    <a:latin typeface="Tw Cen MT" panose="020B0602020104020603" pitchFamily="34" charset="77"/>
                  </a:rPr>
                  <a:t> </a:t>
                </a:r>
                <a:r>
                  <a:rPr lang="en-US" b="0" dirty="0">
                    <a:latin typeface="Tw Cen MT" panose="020B0602020104020603" pitchFamily="34" charset="77"/>
                  </a:rPr>
                  <a:t>are the inertia tensors in world space and object spac</a:t>
                </a:r>
                <a:r>
                  <a:rPr lang="en-US" dirty="0">
                    <a:latin typeface="Tw Cen MT" panose="020B0602020104020603" pitchFamily="34" charset="77"/>
                  </a:rPr>
                  <a:t>e, respectively</a:t>
                </a:r>
              </a:p>
              <a:p>
                <a:r>
                  <a:rPr lang="en-US" dirty="0">
                    <a:latin typeface="Tw Cen MT" panose="020B0602020104020603" pitchFamily="34" charset="77"/>
                  </a:rPr>
                  <a:t>The inertia tensor is a 3x3 matrix</a:t>
                </a:r>
              </a:p>
              <a:p>
                <a:r>
                  <a:rPr lang="en-US" dirty="0">
                    <a:latin typeface="Tw Cen MT" panose="020B0602020104020603" pitchFamily="34" charset="77"/>
                  </a:rPr>
                  <a:t>The inertia tensor is a generalization of the “moment of inertia”</a:t>
                </a:r>
              </a:p>
              <a:p>
                <a14:m>
                  <m:oMath xmlns:m="http://schemas.openxmlformats.org/officeDocument/2006/math">
                    <m:r>
                      <a:rPr lang="en-US" i="1">
                        <a:latin typeface="Cambria Math" panose="02040503050406030204" pitchFamily="18" charset="0"/>
                      </a:rPr>
                      <m:t>𝐼</m:t>
                    </m:r>
                  </m:oMath>
                </a14:m>
                <a:r>
                  <a:rPr lang="en-US" b="0" dirty="0">
                    <a:latin typeface="Tw Cen MT" panose="020B0602020104020603" pitchFamily="34" charset="77"/>
                  </a:rPr>
                  <a:t> relates the object’s angular velocity to its angular momentum, as shown below</a:t>
                </a:r>
              </a:p>
            </p:txBody>
          </p:sp>
        </mc:Choice>
        <mc:Fallback xmlns="">
          <p:sp>
            <p:nvSpPr>
              <p:cNvPr id="7" name="Content Placeholder 5">
                <a:extLst>
                  <a:ext uri="{FF2B5EF4-FFF2-40B4-BE49-F238E27FC236}">
                    <a16:creationId xmlns:a16="http://schemas.microsoft.com/office/drawing/2014/main" id="{FED43F08-B864-7743-985F-A6C574C85DFE}"/>
                  </a:ext>
                </a:extLst>
              </p:cNvPr>
              <p:cNvSpPr txBox="1">
                <a:spLocks noRot="1" noChangeAspect="1" noMove="1" noResize="1" noEditPoints="1" noAdjustHandles="1" noChangeArrowheads="1" noChangeShapeType="1" noTextEdit="1"/>
              </p:cNvSpPr>
              <p:nvPr/>
            </p:nvSpPr>
            <p:spPr>
              <a:xfrm>
                <a:off x="457200" y="1047750"/>
                <a:ext cx="7848600" cy="3352800"/>
              </a:xfrm>
              <a:prstGeom prst="rect">
                <a:avLst/>
              </a:prstGeom>
              <a:blipFill>
                <a:blip r:embed="rId3"/>
                <a:stretch>
                  <a:fillRect l="-1454" t="-2642" r="-1454"/>
                </a:stretch>
              </a:blipFill>
            </p:spPr>
            <p:txBody>
              <a:bodyPr/>
              <a:lstStyle/>
              <a:p>
                <a:r>
                  <a:rPr lang="en-US">
                    <a:noFill/>
                  </a:rPr>
                  <a:t> </a:t>
                </a:r>
              </a:p>
            </p:txBody>
          </p:sp>
        </mc:Fallback>
      </mc:AlternateContent>
      <p:pic>
        <p:nvPicPr>
          <p:cNvPr id="4" name="Picture 3" descr="A picture containing clipart&#10;&#10;Description automatically generated">
            <a:extLst>
              <a:ext uri="{FF2B5EF4-FFF2-40B4-BE49-F238E27FC236}">
                <a16:creationId xmlns:a16="http://schemas.microsoft.com/office/drawing/2014/main" id="{89959A8B-893F-6547-85BF-E2BCD3FAF2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92500" y="4197350"/>
            <a:ext cx="2159000" cy="431800"/>
          </a:xfrm>
          <a:prstGeom prst="rect">
            <a:avLst/>
          </a:prstGeom>
        </p:spPr>
      </p:pic>
    </p:spTree>
    <p:extLst>
      <p:ext uri="{BB962C8B-B14F-4D97-AF65-F5344CB8AC3E}">
        <p14:creationId xmlns:p14="http://schemas.microsoft.com/office/powerpoint/2010/main" val="279488619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The Inertia Tensor</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b="0" dirty="0">
                <a:latin typeface="Tw Cen MT" panose="020B0602020104020603" pitchFamily="34" charset="77"/>
              </a:rPr>
              <a:t>Here are inertia tensors in object space for different shapes </a:t>
            </a:r>
          </a:p>
        </p:txBody>
      </p:sp>
      <p:pic>
        <p:nvPicPr>
          <p:cNvPr id="8" name="Picture 7" descr="Diagram, engineering drawing&#10;&#10;Description automatically generated">
            <a:extLst>
              <a:ext uri="{FF2B5EF4-FFF2-40B4-BE49-F238E27FC236}">
                <a16:creationId xmlns:a16="http://schemas.microsoft.com/office/drawing/2014/main" id="{0B830080-281C-4B48-A149-E1A9751F99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944874"/>
            <a:ext cx="7010400" cy="2992647"/>
          </a:xfrm>
          <a:prstGeom prst="rect">
            <a:avLst/>
          </a:prstGeom>
        </p:spPr>
      </p:pic>
    </p:spTree>
    <p:extLst>
      <p:ext uri="{BB962C8B-B14F-4D97-AF65-F5344CB8AC3E}">
        <p14:creationId xmlns:p14="http://schemas.microsoft.com/office/powerpoint/2010/main" val="93919369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The Inertia Tensor</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b="0" dirty="0">
                <a:latin typeface="Tw Cen MT" panose="020B0602020104020603" pitchFamily="34" charset="77"/>
              </a:rPr>
              <a:t>Here are inertia tensors in object space for different shapes</a:t>
            </a:r>
          </a:p>
        </p:txBody>
      </p:sp>
      <p:pic>
        <p:nvPicPr>
          <p:cNvPr id="6" name="Picture 5" descr="Diagram&#10;&#10;Description automatically generated">
            <a:extLst>
              <a:ext uri="{FF2B5EF4-FFF2-40B4-BE49-F238E27FC236}">
                <a16:creationId xmlns:a16="http://schemas.microsoft.com/office/drawing/2014/main" id="{A5579448-A3BD-B74B-9DCE-4CE41C26D3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2038350"/>
            <a:ext cx="5486400" cy="3010123"/>
          </a:xfrm>
          <a:prstGeom prst="rect">
            <a:avLst/>
          </a:prstGeom>
        </p:spPr>
      </p:pic>
    </p:spTree>
    <p:extLst>
      <p:ext uri="{BB962C8B-B14F-4D97-AF65-F5344CB8AC3E}">
        <p14:creationId xmlns:p14="http://schemas.microsoft.com/office/powerpoint/2010/main" val="6403503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The Inertia Tensor</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latin typeface="Tw Cen MT" panose="020B0602020104020603" pitchFamily="34" charset="77"/>
              </a:rPr>
              <a:t>You can use these inertia tensors in object space along with your object’s orientation matrix to calculate the inertia tensor in world space</a:t>
            </a:r>
            <a:endParaRPr lang="en-US" b="0" dirty="0">
              <a:latin typeface="Tw Cen MT" panose="020B0602020104020603" pitchFamily="34" charset="77"/>
            </a:endParaRPr>
          </a:p>
        </p:txBody>
      </p:sp>
      <p:pic>
        <p:nvPicPr>
          <p:cNvPr id="8" name="Picture 7" descr="A picture containing text, clipart&#10;&#10;Description automatically generated">
            <a:extLst>
              <a:ext uri="{FF2B5EF4-FFF2-40B4-BE49-F238E27FC236}">
                <a16:creationId xmlns:a16="http://schemas.microsoft.com/office/drawing/2014/main" id="{BBB108C1-F234-1C4A-8E3A-946565BA63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6450" y="2952750"/>
            <a:ext cx="2451100" cy="609600"/>
          </a:xfrm>
          <a:prstGeom prst="rect">
            <a:avLst/>
          </a:prstGeom>
        </p:spPr>
      </p:pic>
    </p:spTree>
    <p:extLst>
      <p:ext uri="{BB962C8B-B14F-4D97-AF65-F5344CB8AC3E}">
        <p14:creationId xmlns:p14="http://schemas.microsoft.com/office/powerpoint/2010/main" val="3015638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Convex Shapes</a:t>
            </a:r>
          </a:p>
        </p:txBody>
      </p:sp>
      <p:sp>
        <p:nvSpPr>
          <p:cNvPr id="6" name="Content Placeholder 5"/>
          <p:cNvSpPr>
            <a:spLocks noGrp="1"/>
          </p:cNvSpPr>
          <p:nvPr>
            <p:ph sz="half" idx="1"/>
          </p:nvPr>
        </p:nvSpPr>
        <p:spPr>
          <a:xfrm>
            <a:off x="457200" y="1200151"/>
            <a:ext cx="4038600" cy="3352799"/>
          </a:xfrm>
        </p:spPr>
        <p:txBody>
          <a:bodyPr>
            <a:normAutofit/>
          </a:bodyPr>
          <a:lstStyle/>
          <a:p>
            <a:r>
              <a:rPr lang="en-US" dirty="0"/>
              <a:t>A convex shape satisfies the requirement that the line segment connecting any point to any other point inside the shape exists entirely inside the shape</a:t>
            </a:r>
          </a:p>
        </p:txBody>
      </p:sp>
      <p:sp>
        <p:nvSpPr>
          <p:cNvPr id="2" name="Trapezoid 1">
            <a:extLst>
              <a:ext uri="{FF2B5EF4-FFF2-40B4-BE49-F238E27FC236}">
                <a16:creationId xmlns:a16="http://schemas.microsoft.com/office/drawing/2014/main" id="{5E045D3E-449A-2E4D-858C-8009CB7BC99F}"/>
              </a:ext>
            </a:extLst>
          </p:cNvPr>
          <p:cNvSpPr/>
          <p:nvPr/>
        </p:nvSpPr>
        <p:spPr>
          <a:xfrm>
            <a:off x="5120309" y="1581150"/>
            <a:ext cx="1752600" cy="838200"/>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oon 2">
            <a:extLst>
              <a:ext uri="{FF2B5EF4-FFF2-40B4-BE49-F238E27FC236}">
                <a16:creationId xmlns:a16="http://schemas.microsoft.com/office/drawing/2014/main" id="{7C7FFA04-5862-6145-A899-56FBC3092771}"/>
              </a:ext>
            </a:extLst>
          </p:cNvPr>
          <p:cNvSpPr/>
          <p:nvPr/>
        </p:nvSpPr>
        <p:spPr>
          <a:xfrm>
            <a:off x="5420968" y="3347260"/>
            <a:ext cx="762000" cy="1143000"/>
          </a:xfrm>
          <a:prstGeom prst="mo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e 3">
            <a:extLst>
              <a:ext uri="{FF2B5EF4-FFF2-40B4-BE49-F238E27FC236}">
                <a16:creationId xmlns:a16="http://schemas.microsoft.com/office/drawing/2014/main" id="{93FC3D0B-25D7-C647-9647-6121788E51BF}"/>
              </a:ext>
            </a:extLst>
          </p:cNvPr>
          <p:cNvSpPr/>
          <p:nvPr/>
        </p:nvSpPr>
        <p:spPr>
          <a:xfrm>
            <a:off x="7449378" y="3423460"/>
            <a:ext cx="990600" cy="990600"/>
          </a:xfrm>
          <a:prstGeom prst="pi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ectangle 6">
            <a:extLst>
              <a:ext uri="{FF2B5EF4-FFF2-40B4-BE49-F238E27FC236}">
                <a16:creationId xmlns:a16="http://schemas.microsoft.com/office/drawing/2014/main" id="{11A788D4-5981-6341-A0DB-321773ADE2F5}"/>
              </a:ext>
            </a:extLst>
          </p:cNvPr>
          <p:cNvSpPr/>
          <p:nvPr/>
        </p:nvSpPr>
        <p:spPr>
          <a:xfrm>
            <a:off x="4953000" y="1276350"/>
            <a:ext cx="3886200" cy="1752600"/>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9" name="Rectangle 8">
            <a:extLst>
              <a:ext uri="{FF2B5EF4-FFF2-40B4-BE49-F238E27FC236}">
                <a16:creationId xmlns:a16="http://schemas.microsoft.com/office/drawing/2014/main" id="{819C2CC0-4156-914D-9285-576916E0B491}"/>
              </a:ext>
            </a:extLst>
          </p:cNvPr>
          <p:cNvSpPr/>
          <p:nvPr/>
        </p:nvSpPr>
        <p:spPr>
          <a:xfrm>
            <a:off x="4953000" y="3184921"/>
            <a:ext cx="3886200" cy="1752600"/>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8" name="Regular Pentagon 7">
            <a:extLst>
              <a:ext uri="{FF2B5EF4-FFF2-40B4-BE49-F238E27FC236}">
                <a16:creationId xmlns:a16="http://schemas.microsoft.com/office/drawing/2014/main" id="{6C2FE6B9-3F0F-3B48-8FDC-AADDD759359B}"/>
              </a:ext>
            </a:extLst>
          </p:cNvPr>
          <p:cNvSpPr/>
          <p:nvPr/>
        </p:nvSpPr>
        <p:spPr>
          <a:xfrm>
            <a:off x="7449378" y="1428750"/>
            <a:ext cx="1066800" cy="990600"/>
          </a:xfrm>
          <a:prstGeom prst="pen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5">
            <a:extLst>
              <a:ext uri="{FF2B5EF4-FFF2-40B4-BE49-F238E27FC236}">
                <a16:creationId xmlns:a16="http://schemas.microsoft.com/office/drawing/2014/main" id="{D58B2B39-6B0E-5444-ACC6-AD1E148546CA}"/>
              </a:ext>
            </a:extLst>
          </p:cNvPr>
          <p:cNvSpPr txBox="1">
            <a:spLocks/>
          </p:cNvSpPr>
          <p:nvPr/>
        </p:nvSpPr>
        <p:spPr>
          <a:xfrm>
            <a:off x="6324600" y="2476500"/>
            <a:ext cx="1371600" cy="68579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r>
              <a:rPr lang="en-US" dirty="0"/>
              <a:t>Convex</a:t>
            </a:r>
          </a:p>
        </p:txBody>
      </p:sp>
      <p:sp>
        <p:nvSpPr>
          <p:cNvPr id="12" name="Content Placeholder 5">
            <a:extLst>
              <a:ext uri="{FF2B5EF4-FFF2-40B4-BE49-F238E27FC236}">
                <a16:creationId xmlns:a16="http://schemas.microsoft.com/office/drawing/2014/main" id="{38CCBC4D-DB4B-B445-9B81-39960867F0A1}"/>
              </a:ext>
            </a:extLst>
          </p:cNvPr>
          <p:cNvSpPr txBox="1">
            <a:spLocks/>
          </p:cNvSpPr>
          <p:nvPr/>
        </p:nvSpPr>
        <p:spPr>
          <a:xfrm>
            <a:off x="6247572" y="4490261"/>
            <a:ext cx="1676400" cy="685799"/>
          </a:xfrm>
          <a:prstGeom prst="rect">
            <a:avLst/>
          </a:prstGeom>
        </p:spPr>
        <p:txBody>
          <a:bodyPr vert="horz" lIns="91440" tIns="45720" rIns="91440" bIns="45720" rtlCol="0">
            <a:normAutofit fontScale="85000" lnSpcReduction="1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r>
              <a:rPr lang="en-US" dirty="0"/>
              <a:t>Not Convex</a:t>
            </a:r>
          </a:p>
        </p:txBody>
      </p:sp>
      <p:cxnSp>
        <p:nvCxnSpPr>
          <p:cNvPr id="13" name="Straight Connector 12">
            <a:extLst>
              <a:ext uri="{FF2B5EF4-FFF2-40B4-BE49-F238E27FC236}">
                <a16:creationId xmlns:a16="http://schemas.microsoft.com/office/drawing/2014/main" id="{D4563AC5-C03D-D546-B00D-3415A8D818FC}"/>
              </a:ext>
            </a:extLst>
          </p:cNvPr>
          <p:cNvCxnSpPr>
            <a:cxnSpLocks/>
          </p:cNvCxnSpPr>
          <p:nvPr/>
        </p:nvCxnSpPr>
        <p:spPr>
          <a:xfrm flipV="1">
            <a:off x="5420968" y="1743075"/>
            <a:ext cx="1085436" cy="523875"/>
          </a:xfrm>
          <a:prstGeom prst="line">
            <a:avLst/>
          </a:prstGeom>
        </p:spPr>
        <p:style>
          <a:lnRef idx="3">
            <a:schemeClr val="accent2"/>
          </a:lnRef>
          <a:fillRef idx="0">
            <a:schemeClr val="accent2"/>
          </a:fillRef>
          <a:effectRef idx="2">
            <a:schemeClr val="accent2"/>
          </a:effectRef>
          <a:fontRef idx="minor">
            <a:schemeClr val="tx1"/>
          </a:fontRef>
        </p:style>
      </p:cxnSp>
      <p:cxnSp>
        <p:nvCxnSpPr>
          <p:cNvPr id="17" name="Straight Connector 16">
            <a:extLst>
              <a:ext uri="{FF2B5EF4-FFF2-40B4-BE49-F238E27FC236}">
                <a16:creationId xmlns:a16="http://schemas.microsoft.com/office/drawing/2014/main" id="{BDCACDD7-E1C7-E947-BBAA-EC7875E2A2D0}"/>
              </a:ext>
            </a:extLst>
          </p:cNvPr>
          <p:cNvCxnSpPr>
            <a:cxnSpLocks/>
          </p:cNvCxnSpPr>
          <p:nvPr/>
        </p:nvCxnSpPr>
        <p:spPr>
          <a:xfrm>
            <a:off x="7696200" y="1924051"/>
            <a:ext cx="621817" cy="278399"/>
          </a:xfrm>
          <a:prstGeom prst="line">
            <a:avLst/>
          </a:prstGeom>
        </p:spPr>
        <p:style>
          <a:lnRef idx="3">
            <a:schemeClr val="accent2"/>
          </a:lnRef>
          <a:fillRef idx="0">
            <a:schemeClr val="accent2"/>
          </a:fillRef>
          <a:effectRef idx="2">
            <a:schemeClr val="accent2"/>
          </a:effectRef>
          <a:fontRef idx="minor">
            <a:schemeClr val="tx1"/>
          </a:fontRef>
        </p:style>
      </p:cxnSp>
      <p:cxnSp>
        <p:nvCxnSpPr>
          <p:cNvPr id="20" name="Straight Connector 19">
            <a:extLst>
              <a:ext uri="{FF2B5EF4-FFF2-40B4-BE49-F238E27FC236}">
                <a16:creationId xmlns:a16="http://schemas.microsoft.com/office/drawing/2014/main" id="{2A034512-0158-EE4F-A706-33CB8B296F6C}"/>
              </a:ext>
            </a:extLst>
          </p:cNvPr>
          <p:cNvCxnSpPr>
            <a:cxnSpLocks/>
          </p:cNvCxnSpPr>
          <p:nvPr/>
        </p:nvCxnSpPr>
        <p:spPr>
          <a:xfrm>
            <a:off x="7750036" y="3612303"/>
            <a:ext cx="656812" cy="420860"/>
          </a:xfrm>
          <a:prstGeom prst="line">
            <a:avLst/>
          </a:prstGeom>
        </p:spPr>
        <p:style>
          <a:lnRef idx="3">
            <a:schemeClr val="accent2"/>
          </a:lnRef>
          <a:fillRef idx="0">
            <a:schemeClr val="accent2"/>
          </a:fillRef>
          <a:effectRef idx="2">
            <a:schemeClr val="accent2"/>
          </a:effectRef>
          <a:fontRef idx="minor">
            <a:schemeClr val="tx1"/>
          </a:fontRef>
        </p:style>
      </p:cxnSp>
      <p:cxnSp>
        <p:nvCxnSpPr>
          <p:cNvPr id="22" name="Straight Connector 21">
            <a:extLst>
              <a:ext uri="{FF2B5EF4-FFF2-40B4-BE49-F238E27FC236}">
                <a16:creationId xmlns:a16="http://schemas.microsoft.com/office/drawing/2014/main" id="{0257FAF0-D44D-E642-B558-17BCEEA0FFF1}"/>
              </a:ext>
            </a:extLst>
          </p:cNvPr>
          <p:cNvCxnSpPr>
            <a:cxnSpLocks/>
          </p:cNvCxnSpPr>
          <p:nvPr/>
        </p:nvCxnSpPr>
        <p:spPr>
          <a:xfrm>
            <a:off x="5963686" y="3409070"/>
            <a:ext cx="0" cy="99003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72256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1" grpId="0" uiExpand="1" build="p"/>
      <p:bldP spid="12" grpId="0" uiExpand="1" build="p"/>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Euler’s Method</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latin typeface="Tw Cen MT" panose="020B0602020104020603" pitchFamily="34" charset="77"/>
              </a:rPr>
              <a:t>Now we know how to calculate the derivative of the state vector!</a:t>
            </a:r>
          </a:p>
          <a:p>
            <a:r>
              <a:rPr lang="en-US" dirty="0">
                <a:latin typeface="Tw Cen MT" panose="020B0602020104020603" pitchFamily="34" charset="77"/>
              </a:rPr>
              <a:t>We can use Euler’s method to propagate the system through time </a:t>
            </a:r>
          </a:p>
          <a:p>
            <a:r>
              <a:rPr lang="en-US" dirty="0" err="1"/>
              <a:t>next_state</a:t>
            </a:r>
            <a:r>
              <a:rPr lang="en-US" dirty="0"/>
              <a:t> = </a:t>
            </a:r>
            <a:r>
              <a:rPr lang="en-US" dirty="0" err="1"/>
              <a:t>old_state</a:t>
            </a:r>
            <a:r>
              <a:rPr lang="en-US" dirty="0"/>
              <a:t> + derivative * dt</a:t>
            </a:r>
            <a:endParaRPr lang="en-US" b="0" dirty="0">
              <a:latin typeface="Tw Cen MT" panose="020B0602020104020603" pitchFamily="34" charset="77"/>
            </a:endParaRPr>
          </a:p>
        </p:txBody>
      </p:sp>
    </p:spTree>
    <p:extLst>
      <p:ext uri="{BB962C8B-B14F-4D97-AF65-F5344CB8AC3E}">
        <p14:creationId xmlns:p14="http://schemas.microsoft.com/office/powerpoint/2010/main" val="78751869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Euler’s Method</a:t>
            </a:r>
          </a:p>
        </p:txBody>
      </p:sp>
      <mc:AlternateContent xmlns:mc="http://schemas.openxmlformats.org/markup-compatibility/2006" xmlns:a14="http://schemas.microsoft.com/office/drawing/2010/main">
        <mc:Choice Requires="a14">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810000"/>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latin typeface="Tw Cen MT" panose="020B0602020104020603" pitchFamily="34" charset="77"/>
                  </a:rPr>
                  <a:t>Just one problem…</a:t>
                </a:r>
              </a:p>
              <a:p>
                <a:r>
                  <a:rPr lang="en-US" dirty="0">
                    <a:latin typeface="Tw Cen MT" panose="020B0602020104020603" pitchFamily="34" charset="77"/>
                  </a:rPr>
                  <a:t>We need the orientation matrix to be a rotation matrix (i.e. its columns are unit vectors that are orthogonal to each other)</a:t>
                </a:r>
              </a:p>
              <a:p>
                <a:r>
                  <a:rPr lang="en-US" b="0" dirty="0">
                    <a:latin typeface="Tw Cen MT" panose="020B0602020104020603" pitchFamily="34" charset="77"/>
                  </a:rPr>
                  <a:t>If we add </a:t>
                </a:r>
                <a14:m>
                  <m:oMath xmlns:m="http://schemas.openxmlformats.org/officeDocument/2006/math">
                    <m:r>
                      <m:rPr>
                        <m:sty m:val="p"/>
                      </m:rPr>
                      <a:rPr lang="en-US" i="1">
                        <a:latin typeface="Cambria Math" panose="02040503050406030204" pitchFamily="18" charset="0"/>
                      </a:rPr>
                      <m:t>ω</m:t>
                    </m:r>
                    <m:d>
                      <m:dPr>
                        <m:ctrlPr>
                          <a:rPr lang="en-US" i="1">
                            <a:latin typeface="Cambria Math" panose="02040503050406030204" pitchFamily="18" charset="0"/>
                          </a:rPr>
                        </m:ctrlPr>
                      </m:dPr>
                      <m:e>
                        <m:r>
                          <a:rPr lang="en-US" i="1">
                            <a:latin typeface="Cambria Math" panose="02040503050406030204" pitchFamily="18" charset="0"/>
                          </a:rPr>
                          <m:t>𝑡</m:t>
                        </m:r>
                      </m:e>
                    </m:d>
                    <m:r>
                      <a:rPr lang="en-US" i="1">
                        <a:latin typeface="Cambria Math" panose="02040503050406030204" pitchFamily="18" charset="0"/>
                      </a:rPr>
                      <m:t>∗</m:t>
                    </m:r>
                    <m:r>
                      <a:rPr lang="en-US" i="1">
                        <a:latin typeface="Cambria Math" panose="02040503050406030204" pitchFamily="18" charset="0"/>
                      </a:rPr>
                      <m:t>𝑅</m:t>
                    </m:r>
                    <m:d>
                      <m:dPr>
                        <m:ctrlPr>
                          <a:rPr lang="en-US" i="1">
                            <a:latin typeface="Cambria Math" panose="02040503050406030204" pitchFamily="18" charset="0"/>
                          </a:rPr>
                        </m:ctrlPr>
                      </m:dPr>
                      <m:e>
                        <m:r>
                          <a:rPr lang="en-US" i="1">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𝑑𝑡</m:t>
                    </m:r>
                  </m:oMath>
                </a14:m>
                <a:r>
                  <a:rPr lang="en-US" b="0" dirty="0">
                    <a:latin typeface="Tw Cen MT" panose="020B0602020104020603" pitchFamily="34" charset="77"/>
                  </a:rPr>
                  <a:t> to the orientation matrix, we will not end up with a rotation matrix!</a:t>
                </a:r>
              </a:p>
              <a:p>
                <a:r>
                  <a:rPr lang="en-US" dirty="0">
                    <a:latin typeface="Tw Cen MT" panose="020B0602020104020603" pitchFamily="34" charset="77"/>
                  </a:rPr>
                  <a:t>The easiest thing to do is to use the Gram-Schmidt process </a:t>
                </a:r>
              </a:p>
              <a:p>
                <a:pPr lvl="1"/>
                <a:r>
                  <a:rPr lang="en-US" dirty="0">
                    <a:latin typeface="Tw Cen MT" panose="020B0602020104020603" pitchFamily="34" charset="77"/>
                  </a:rPr>
                  <a:t>This will turn the columns of </a:t>
                </a:r>
                <a14:m>
                  <m:oMath xmlns:m="http://schemas.openxmlformats.org/officeDocument/2006/math">
                    <m:r>
                      <a:rPr lang="en-US" b="0" i="1" smtClean="0">
                        <a:latin typeface="Cambria Math" panose="02040503050406030204" pitchFamily="18" charset="0"/>
                      </a:rPr>
                      <m:t>𝑅</m:t>
                    </m:r>
                    <m:d>
                      <m:dPr>
                        <m:ctrlPr>
                          <a:rPr lang="en-US" b="0" i="1" smtClean="0">
                            <a:latin typeface="Cambria Math" panose="02040503050406030204" pitchFamily="18" charset="0"/>
                          </a:rPr>
                        </m:ctrlPr>
                      </m:dPr>
                      <m:e>
                        <m:r>
                          <m:rPr>
                            <m:sty m:val="p"/>
                          </m:rPr>
                          <a:rPr lang="en-US" b="0" i="0" smtClean="0">
                            <a:latin typeface="Cambria Math" panose="02040503050406030204" pitchFamily="18" charset="0"/>
                          </a:rPr>
                          <m:t>t</m:t>
                        </m:r>
                      </m:e>
                    </m:d>
                    <m:r>
                      <a:rPr lang="en-US" b="0" i="0" smtClean="0">
                        <a:latin typeface="Cambria Math" panose="02040503050406030204" pitchFamily="18" charset="0"/>
                      </a:rPr>
                      <m:t>+ </m:t>
                    </m:r>
                    <m:r>
                      <m:rPr>
                        <m:sty m:val="p"/>
                      </m:rPr>
                      <a:rPr lang="en-US" i="1">
                        <a:latin typeface="Cambria Math" panose="02040503050406030204" pitchFamily="18" charset="0"/>
                      </a:rPr>
                      <m:t>ω</m:t>
                    </m:r>
                    <m:d>
                      <m:dPr>
                        <m:ctrlPr>
                          <a:rPr lang="en-US" i="1">
                            <a:latin typeface="Cambria Math" panose="02040503050406030204" pitchFamily="18" charset="0"/>
                          </a:rPr>
                        </m:ctrlPr>
                      </m:dPr>
                      <m:e>
                        <m:r>
                          <a:rPr lang="en-US" i="1">
                            <a:latin typeface="Cambria Math" panose="02040503050406030204" pitchFamily="18" charset="0"/>
                          </a:rPr>
                          <m:t>𝑡</m:t>
                        </m:r>
                      </m:e>
                    </m:d>
                    <m:r>
                      <a:rPr lang="en-US" i="1">
                        <a:latin typeface="Cambria Math" panose="02040503050406030204" pitchFamily="18" charset="0"/>
                      </a:rPr>
                      <m:t>∗</m:t>
                    </m:r>
                    <m:r>
                      <a:rPr lang="en-US" i="1">
                        <a:latin typeface="Cambria Math" panose="02040503050406030204" pitchFamily="18" charset="0"/>
                      </a:rPr>
                      <m:t>𝑅</m:t>
                    </m:r>
                    <m:d>
                      <m:dPr>
                        <m:ctrlPr>
                          <a:rPr lang="en-US" i="1">
                            <a:latin typeface="Cambria Math" panose="02040503050406030204" pitchFamily="18" charset="0"/>
                          </a:rPr>
                        </m:ctrlPr>
                      </m:dPr>
                      <m:e>
                        <m:r>
                          <a:rPr lang="en-US" i="1">
                            <a:latin typeface="Cambria Math" panose="02040503050406030204" pitchFamily="18" charset="0"/>
                          </a:rPr>
                          <m:t>𝑡</m:t>
                        </m:r>
                      </m:e>
                    </m:d>
                    <m:r>
                      <a:rPr lang="en-US" i="1">
                        <a:latin typeface="Cambria Math" panose="02040503050406030204" pitchFamily="18" charset="0"/>
                      </a:rPr>
                      <m:t>⋅</m:t>
                    </m:r>
                    <m:r>
                      <a:rPr lang="en-US" i="1">
                        <a:latin typeface="Cambria Math" panose="02040503050406030204" pitchFamily="18" charset="0"/>
                      </a:rPr>
                      <m:t>𝑑𝑡</m:t>
                    </m:r>
                  </m:oMath>
                </a14:m>
                <a:r>
                  <a:rPr lang="en-US" dirty="0">
                    <a:latin typeface="Tw Cen MT" panose="020B0602020104020603" pitchFamily="34" charset="77"/>
                  </a:rPr>
                  <a:t> into a “close” orthonormal basis</a:t>
                </a:r>
              </a:p>
              <a:p>
                <a:pPr lvl="1"/>
                <a:r>
                  <a:rPr lang="en-US" dirty="0">
                    <a:latin typeface="Tw Cen MT" panose="020B0602020104020603" pitchFamily="34" charset="77"/>
                  </a:rPr>
                  <a:t>There are better solutions to this problem </a:t>
                </a:r>
                <a:endParaRPr lang="en-US" b="0" dirty="0">
                  <a:latin typeface="Tw Cen MT" panose="020B0602020104020603" pitchFamily="34" charset="77"/>
                </a:endParaRPr>
              </a:p>
            </p:txBody>
          </p:sp>
        </mc:Choice>
        <mc:Fallback xmlns="">
          <p:sp>
            <p:nvSpPr>
              <p:cNvPr id="7" name="Content Placeholder 5">
                <a:extLst>
                  <a:ext uri="{FF2B5EF4-FFF2-40B4-BE49-F238E27FC236}">
                    <a16:creationId xmlns:a16="http://schemas.microsoft.com/office/drawing/2014/main" id="{FED43F08-B864-7743-985F-A6C574C85DFE}"/>
                  </a:ext>
                </a:extLst>
              </p:cNvPr>
              <p:cNvSpPr txBox="1">
                <a:spLocks noRot="1" noChangeAspect="1" noMove="1" noResize="1" noEditPoints="1" noAdjustHandles="1" noChangeArrowheads="1" noChangeShapeType="1" noTextEdit="1"/>
              </p:cNvSpPr>
              <p:nvPr/>
            </p:nvSpPr>
            <p:spPr>
              <a:xfrm>
                <a:off x="457200" y="1047750"/>
                <a:ext cx="7848600" cy="3810000"/>
              </a:xfrm>
              <a:prstGeom prst="rect">
                <a:avLst/>
              </a:prstGeom>
              <a:blipFill>
                <a:blip r:embed="rId3"/>
                <a:stretch>
                  <a:fillRect l="-1292" t="-3322" r="-969" b="-3322"/>
                </a:stretch>
              </a:blipFill>
            </p:spPr>
            <p:txBody>
              <a:bodyPr/>
              <a:lstStyle/>
              <a:p>
                <a:r>
                  <a:rPr lang="en-US">
                    <a:noFill/>
                  </a:rPr>
                  <a:t> </a:t>
                </a:r>
              </a:p>
            </p:txBody>
          </p:sp>
        </mc:Fallback>
      </mc:AlternateContent>
    </p:spTree>
    <p:extLst>
      <p:ext uri="{BB962C8B-B14F-4D97-AF65-F5344CB8AC3E}">
        <p14:creationId xmlns:p14="http://schemas.microsoft.com/office/powerpoint/2010/main" val="396740101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Gram-Schmidt Process</a:t>
            </a:r>
          </a:p>
        </p:txBody>
      </p:sp>
      <p:pic>
        <p:nvPicPr>
          <p:cNvPr id="3" name="Picture 2">
            <a:extLst>
              <a:ext uri="{FF2B5EF4-FFF2-40B4-BE49-F238E27FC236}">
                <a16:creationId xmlns:a16="http://schemas.microsoft.com/office/drawing/2014/main" id="{4916CB9F-3415-F044-B4E5-746A6E0F91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0730" y="2879143"/>
            <a:ext cx="6242539" cy="2063212"/>
          </a:xfrm>
          <a:prstGeom prst="rect">
            <a:avLst/>
          </a:prstGeom>
        </p:spPr>
      </p:pic>
      <p:sp>
        <p:nvSpPr>
          <p:cNvPr id="6" name="Content Placeholder 5">
            <a:extLst>
              <a:ext uri="{FF2B5EF4-FFF2-40B4-BE49-F238E27FC236}">
                <a16:creationId xmlns:a16="http://schemas.microsoft.com/office/drawing/2014/main" id="{4A97D22A-65D0-1548-B065-DA681471968E}"/>
              </a:ext>
            </a:extLst>
          </p:cNvPr>
          <p:cNvSpPr txBox="1">
            <a:spLocks/>
          </p:cNvSpPr>
          <p:nvPr/>
        </p:nvSpPr>
        <p:spPr>
          <a:xfrm>
            <a:off x="457200" y="1047750"/>
            <a:ext cx="7848600" cy="38100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b="0" dirty="0">
                <a:latin typeface="Tw Cen MT" panose="020B0602020104020603" pitchFamily="34" charset="77"/>
              </a:rPr>
              <a:t>This code takes in a matrix (in column</a:t>
            </a:r>
            <a:r>
              <a:rPr lang="en-US" dirty="0">
                <a:latin typeface="Tw Cen MT" panose="020B0602020104020603" pitchFamily="34" charset="77"/>
              </a:rPr>
              <a:t>-major order) and returns a new matrix whose columns are the result of applying the Gram-Schmidt process to the columns of the original matrix</a:t>
            </a:r>
            <a:endParaRPr lang="en-US" b="0" dirty="0">
              <a:latin typeface="Tw Cen MT" panose="020B0602020104020603" pitchFamily="34" charset="77"/>
            </a:endParaRPr>
          </a:p>
        </p:txBody>
      </p:sp>
    </p:spTree>
    <p:extLst>
      <p:ext uri="{BB962C8B-B14F-4D97-AF65-F5344CB8AC3E}">
        <p14:creationId xmlns:p14="http://schemas.microsoft.com/office/powerpoint/2010/main" val="130387832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What Happened to Collisions?</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latin typeface="Tw Cen MT" panose="020B0602020104020603" pitchFamily="34" charset="77"/>
              </a:rPr>
              <a:t>We still haven’t discussed how we use the MTV and collision point to deal with collisions!</a:t>
            </a:r>
          </a:p>
          <a:p>
            <a:pPr marL="0" indent="0">
              <a:buNone/>
            </a:pPr>
            <a:endParaRPr lang="en-US" dirty="0">
              <a:latin typeface="Tw Cen MT" panose="020B0602020104020603" pitchFamily="34" charset="77"/>
            </a:endParaRPr>
          </a:p>
          <a:p>
            <a:endParaRPr lang="en-US" b="0" dirty="0">
              <a:latin typeface="Tw Cen MT" panose="020B0602020104020603" pitchFamily="34" charset="77"/>
            </a:endParaRPr>
          </a:p>
        </p:txBody>
      </p:sp>
    </p:spTree>
    <p:extLst>
      <p:ext uri="{BB962C8B-B14F-4D97-AF65-F5344CB8AC3E}">
        <p14:creationId xmlns:p14="http://schemas.microsoft.com/office/powerpoint/2010/main" val="360913162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573ED2-B32C-664C-AC7D-8E34C1D9A9A5}"/>
              </a:ext>
            </a:extLst>
          </p:cNvPr>
          <p:cNvPicPr>
            <a:picLocks noChangeAspect="1"/>
          </p:cNvPicPr>
          <p:nvPr/>
        </p:nvPicPr>
        <p:blipFill rotWithShape="1">
          <a:blip r:embed="rId2">
            <a:alphaModFix amt="50000"/>
          </a:blip>
          <a:srcRect/>
          <a:stretch/>
        </p:blipFill>
        <p:spPr>
          <a:xfrm>
            <a:off x="0" y="10"/>
            <a:ext cx="9143980" cy="5143490"/>
          </a:xfrm>
          <a:prstGeom prst="rect">
            <a:avLst/>
          </a:prstGeom>
        </p:spPr>
      </p:pic>
      <p:sp>
        <p:nvSpPr>
          <p:cNvPr id="2" name="Title 1"/>
          <p:cNvSpPr>
            <a:spLocks noGrp="1"/>
          </p:cNvSpPr>
          <p:nvPr>
            <p:ph type="ctrTitle"/>
          </p:nvPr>
        </p:nvSpPr>
        <p:spPr>
          <a:xfrm>
            <a:off x="1143000" y="841771"/>
            <a:ext cx="6858000" cy="2175389"/>
          </a:xfrm>
        </p:spPr>
        <p:txBody>
          <a:bodyPr>
            <a:normAutofit/>
          </a:bodyPr>
          <a:lstStyle/>
          <a:p>
            <a:r>
              <a:rPr lang="en-US" dirty="0">
                <a:ln>
                  <a:solidFill>
                    <a:srgbClr val="000000"/>
                  </a:solidFill>
                </a:ln>
                <a:solidFill>
                  <a:srgbClr val="FFFFFF"/>
                </a:solidFill>
              </a:rPr>
              <a:t>Class 4</a:t>
            </a:r>
          </a:p>
        </p:txBody>
      </p:sp>
      <p:sp>
        <p:nvSpPr>
          <p:cNvPr id="3" name="Subtitle 2"/>
          <p:cNvSpPr>
            <a:spLocks noGrp="1"/>
          </p:cNvSpPr>
          <p:nvPr>
            <p:ph type="subTitle" idx="1"/>
          </p:nvPr>
        </p:nvSpPr>
        <p:spPr>
          <a:xfrm>
            <a:off x="1143000" y="3119553"/>
            <a:ext cx="6858000" cy="823796"/>
          </a:xfrm>
        </p:spPr>
        <p:txBody>
          <a:bodyPr>
            <a:normAutofit fontScale="92500"/>
          </a:bodyPr>
          <a:lstStyle/>
          <a:p>
            <a:r>
              <a:rPr lang="en-US" dirty="0">
                <a:ln>
                  <a:solidFill>
                    <a:srgbClr val="000000"/>
                  </a:solidFill>
                </a:ln>
                <a:solidFill>
                  <a:srgbClr val="FFFFFF"/>
                </a:solidFill>
              </a:rPr>
              <a:t>Rigid Body Physics: Collision Response</a:t>
            </a:r>
          </a:p>
        </p:txBody>
      </p:sp>
    </p:spTree>
    <p:extLst>
      <p:ext uri="{BB962C8B-B14F-4D97-AF65-F5344CB8AC3E}">
        <p14:creationId xmlns:p14="http://schemas.microsoft.com/office/powerpoint/2010/main" val="259903141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Impulse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b="0" dirty="0">
              <a:latin typeface="Tw Cen MT" panose="020B0602020104020603" pitchFamily="34" charset="77"/>
            </a:endParaRPr>
          </a:p>
        </p:txBody>
      </p:sp>
      <p:sp>
        <p:nvSpPr>
          <p:cNvPr id="4" name="Content Placeholder 5">
            <a:extLst>
              <a:ext uri="{FF2B5EF4-FFF2-40B4-BE49-F238E27FC236}">
                <a16:creationId xmlns:a16="http://schemas.microsoft.com/office/drawing/2014/main" id="{44C3F60B-BD0A-AE46-B1F1-AA9A72389416}"/>
              </a:ext>
            </a:extLst>
          </p:cNvPr>
          <p:cNvSpPr txBox="1">
            <a:spLocks/>
          </p:cNvSpPr>
          <p:nvPr/>
        </p:nvSpPr>
        <p:spPr>
          <a:xfrm>
            <a:off x="609600" y="12001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latin typeface="Tw Cen MT" panose="020B0602020104020603" pitchFamily="34" charset="77"/>
              </a:rPr>
              <a:t>Impulse is a change in momentum due to a force</a:t>
            </a:r>
          </a:p>
          <a:p>
            <a:r>
              <a:rPr lang="en-US" dirty="0">
                <a:latin typeface="Tw Cen MT" panose="020B0602020104020603" pitchFamily="34" charset="77"/>
              </a:rPr>
              <a:t>It is equal to the force times the time interval over which it acts</a:t>
            </a:r>
          </a:p>
          <a:p>
            <a:r>
              <a:rPr lang="en-US" dirty="0">
                <a:latin typeface="Tw Cen MT" panose="020B0602020104020603" pitchFamily="34" charset="77"/>
              </a:rPr>
              <a:t>When a collision happens, we will apply an impulse to the colliding objects</a:t>
            </a:r>
          </a:p>
          <a:p>
            <a:endParaRPr lang="en-US" b="0" dirty="0">
              <a:latin typeface="Tw Cen MT" panose="020B0602020104020603" pitchFamily="34" charset="77"/>
            </a:endParaRPr>
          </a:p>
        </p:txBody>
      </p:sp>
      <p:pic>
        <p:nvPicPr>
          <p:cNvPr id="3" name="Picture 2" descr="Text&#10;&#10;Description automatically generated with medium confidence">
            <a:extLst>
              <a:ext uri="{FF2B5EF4-FFF2-40B4-BE49-F238E27FC236}">
                <a16:creationId xmlns:a16="http://schemas.microsoft.com/office/drawing/2014/main" id="{152F5BE2-852B-6349-89D5-1BAEB95218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7100" y="3854450"/>
            <a:ext cx="2209800" cy="622300"/>
          </a:xfrm>
          <a:prstGeom prst="rect">
            <a:avLst/>
          </a:prstGeom>
        </p:spPr>
      </p:pic>
    </p:spTree>
    <p:extLst>
      <p:ext uri="{BB962C8B-B14F-4D97-AF65-F5344CB8AC3E}">
        <p14:creationId xmlns:p14="http://schemas.microsoft.com/office/powerpoint/2010/main" val="1866706741"/>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Impulse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b="0" dirty="0">
              <a:latin typeface="Tw Cen MT" panose="020B0602020104020603" pitchFamily="34" charset="77"/>
            </a:endParaRPr>
          </a:p>
        </p:txBody>
      </p:sp>
      <p:sp>
        <p:nvSpPr>
          <p:cNvPr id="4" name="Content Placeholder 5">
            <a:extLst>
              <a:ext uri="{FF2B5EF4-FFF2-40B4-BE49-F238E27FC236}">
                <a16:creationId xmlns:a16="http://schemas.microsoft.com/office/drawing/2014/main" id="{44C3F60B-BD0A-AE46-B1F1-AA9A72389416}"/>
              </a:ext>
            </a:extLst>
          </p:cNvPr>
          <p:cNvSpPr txBox="1">
            <a:spLocks/>
          </p:cNvSpPr>
          <p:nvPr/>
        </p:nvSpPr>
        <p:spPr>
          <a:xfrm>
            <a:off x="609600" y="1200150"/>
            <a:ext cx="7848600" cy="3352800"/>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latin typeface="Tw Cen MT" panose="020B0602020104020603" pitchFamily="34" charset="77"/>
              </a:rPr>
              <a:t>Impulse is a change in momentum due to a force</a:t>
            </a:r>
          </a:p>
          <a:p>
            <a:r>
              <a:rPr lang="en-US" dirty="0">
                <a:latin typeface="Tw Cen MT" panose="020B0602020104020603" pitchFamily="34" charset="77"/>
              </a:rPr>
              <a:t>It is equal to the force times the time interval over which it acts</a:t>
            </a:r>
          </a:p>
          <a:p>
            <a:r>
              <a:rPr lang="en-US" dirty="0">
                <a:latin typeface="Tw Cen MT" panose="020B0602020104020603" pitchFamily="34" charset="77"/>
              </a:rPr>
              <a:t>When a collision happens, we will apply an impulse to the colliding objects using the </a:t>
            </a:r>
            <a:r>
              <a:rPr lang="en-US" dirty="0" err="1">
                <a:latin typeface="Tw Cen MT" panose="020B0602020104020603" pitchFamily="34" charset="77"/>
              </a:rPr>
              <a:t>mtv</a:t>
            </a:r>
            <a:r>
              <a:rPr lang="en-US" dirty="0">
                <a:latin typeface="Tw Cen MT" panose="020B0602020104020603" pitchFamily="34" charset="77"/>
              </a:rPr>
              <a:t>, the points of collision of the two objects, and those two points’ velocities</a:t>
            </a:r>
          </a:p>
          <a:p>
            <a:r>
              <a:rPr lang="en-US" dirty="0">
                <a:latin typeface="Tw Cen MT" panose="020B0602020104020603" pitchFamily="34" charset="77"/>
              </a:rPr>
              <a:t>We can apply linear and rotational impulse</a:t>
            </a:r>
          </a:p>
          <a:p>
            <a:r>
              <a:rPr lang="en-US" dirty="0">
                <a:latin typeface="Tw Cen MT" panose="020B0602020104020603" pitchFamily="34" charset="77"/>
              </a:rPr>
              <a:t>Once we have applied the impulse, we use Euler’s method again</a:t>
            </a:r>
          </a:p>
          <a:p>
            <a:r>
              <a:rPr lang="en-US" dirty="0"/>
              <a:t>For more info, check out </a:t>
            </a:r>
            <a:r>
              <a:rPr lang="en-US" b="1" dirty="0"/>
              <a:t>An Introduction to Physically Based Modeling: </a:t>
            </a:r>
            <a:r>
              <a:rPr lang="en-US" b="1" i="1" dirty="0"/>
              <a:t>Rigid Body Simulation II—Nonpenetration Constraints by David </a:t>
            </a:r>
            <a:r>
              <a:rPr lang="en-US" b="1" i="1" dirty="0" err="1"/>
              <a:t>Baraff</a:t>
            </a:r>
            <a:endParaRPr lang="en-US" dirty="0">
              <a:latin typeface="Tw Cen MT" panose="020B0602020104020603" pitchFamily="34" charset="77"/>
            </a:endParaRPr>
          </a:p>
          <a:p>
            <a:endParaRPr lang="en-US" b="0" dirty="0">
              <a:latin typeface="Tw Cen MT" panose="020B0602020104020603" pitchFamily="34" charset="77"/>
            </a:endParaRPr>
          </a:p>
        </p:txBody>
      </p:sp>
    </p:spTree>
    <p:extLst>
      <p:ext uri="{BB962C8B-B14F-4D97-AF65-F5344CB8AC3E}">
        <p14:creationId xmlns:p14="http://schemas.microsoft.com/office/powerpoint/2010/main" val="150978305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Calculating the Impulse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b="0" dirty="0">
              <a:latin typeface="Tw Cen MT" panose="020B0602020104020603" pitchFamily="34" charset="77"/>
            </a:endParaRPr>
          </a:p>
        </p:txBody>
      </p:sp>
      <p:sp>
        <p:nvSpPr>
          <p:cNvPr id="4" name="Content Placeholder 5">
            <a:extLst>
              <a:ext uri="{FF2B5EF4-FFF2-40B4-BE49-F238E27FC236}">
                <a16:creationId xmlns:a16="http://schemas.microsoft.com/office/drawing/2014/main" id="{44C3F60B-BD0A-AE46-B1F1-AA9A72389416}"/>
              </a:ext>
            </a:extLst>
          </p:cNvPr>
          <p:cNvSpPr txBox="1">
            <a:spLocks/>
          </p:cNvSpPr>
          <p:nvPr/>
        </p:nvSpPr>
        <p:spPr>
          <a:xfrm>
            <a:off x="609600" y="1200150"/>
            <a:ext cx="7848600" cy="22860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latin typeface="Tw Cen MT" panose="020B0602020104020603" pitchFamily="34" charset="77"/>
              </a:rPr>
              <a:t>The velocity of the point on a rigid body is given by the formula below.</a:t>
            </a:r>
          </a:p>
          <a:p>
            <a:pPr lvl="1"/>
            <a:r>
              <a:rPr lang="en-US" dirty="0">
                <a:latin typeface="Tw Cen MT" panose="020B0602020104020603" pitchFamily="34" charset="77"/>
              </a:rPr>
              <a:t>It is the sum of the linear velocity and angular velocity</a:t>
            </a:r>
            <a:endParaRPr lang="en-US" b="0" dirty="0">
              <a:latin typeface="Tw Cen MT" panose="020B0602020104020603" pitchFamily="34" charset="77"/>
            </a:endParaRPr>
          </a:p>
        </p:txBody>
      </p:sp>
      <p:pic>
        <p:nvPicPr>
          <p:cNvPr id="3" name="Picture 2">
            <a:extLst>
              <a:ext uri="{FF2B5EF4-FFF2-40B4-BE49-F238E27FC236}">
                <a16:creationId xmlns:a16="http://schemas.microsoft.com/office/drawing/2014/main" id="{8EE88FB9-0EE6-C046-B63C-83261BC414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2300" y="4117181"/>
            <a:ext cx="4978400" cy="596900"/>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2754F1B6-81A5-DE4C-BEF6-59ED42600053}"/>
                  </a:ext>
                </a:extLst>
              </p:cNvPr>
              <p:cNvSpPr txBox="1"/>
              <p:nvPr/>
            </p:nvSpPr>
            <p:spPr>
              <a:xfrm>
                <a:off x="914400" y="2571750"/>
                <a:ext cx="7114255" cy="1384995"/>
              </a:xfrm>
              <a:prstGeom prst="rect">
                <a:avLst/>
              </a:prstGeom>
              <a:noFill/>
            </p:spPr>
            <p:txBody>
              <a:bodyPr wrap="none" lIns="0" tIns="0" rIns="0" bIns="0" rtlCol="0">
                <a:spAutoFit/>
              </a:bodyPr>
              <a:lstStyle/>
              <a:p>
                <a14:m>
                  <m:oMath xmlns:m="http://schemas.openxmlformats.org/officeDocument/2006/math">
                    <m:sSub>
                      <m:sSubPr>
                        <m:ctrlPr>
                          <a:rPr lang="en-US" b="0" i="1"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𝑝</m:t>
                            </m:r>
                          </m:e>
                        </m:acc>
                      </m:e>
                      <m:sub>
                        <m:r>
                          <a:rPr lang="en-US" b="0" i="1" smtClean="0">
                            <a:latin typeface="Cambria Math" panose="02040503050406030204" pitchFamily="18" charset="0"/>
                          </a:rPr>
                          <m:t>𝑎</m:t>
                        </m:r>
                      </m:sub>
                    </m:sSub>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oMath>
                </a14:m>
                <a:r>
                  <a:rPr lang="en-US" b="0" dirty="0"/>
                  <a:t> is the velocity of the point on the rigid body</a:t>
                </a:r>
              </a:p>
              <a:p>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𝑣</m:t>
                        </m:r>
                      </m:e>
                      <m:sub>
                        <m:r>
                          <a:rPr lang="en-US" i="1">
                            <a:latin typeface="Cambria Math" panose="02040503050406030204" pitchFamily="18" charset="0"/>
                          </a:rPr>
                          <m:t>𝑎</m:t>
                        </m:r>
                      </m:sub>
                    </m:sSub>
                    <m:r>
                      <a:rPr lang="en-US" i="1">
                        <a:latin typeface="Cambria Math" panose="02040503050406030204" pitchFamily="18" charset="0"/>
                      </a:rPr>
                      <m:t>(</m:t>
                    </m:r>
                    <m:r>
                      <a:rPr lang="en-US" i="1">
                        <a:latin typeface="Cambria Math" panose="02040503050406030204" pitchFamily="18" charset="0"/>
                      </a:rPr>
                      <m:t>𝑡</m:t>
                    </m:r>
                    <m:r>
                      <a:rPr lang="en-US" i="1">
                        <a:latin typeface="Cambria Math" panose="02040503050406030204" pitchFamily="18" charset="0"/>
                      </a:rPr>
                      <m:t>)</m:t>
                    </m:r>
                  </m:oMath>
                </a14:m>
                <a:r>
                  <a:rPr lang="en-US" dirty="0"/>
                  <a:t> is the linear velocity of the rigid body</a:t>
                </a:r>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𝜔</m:t>
                        </m:r>
                      </m:e>
                      <m:sub>
                        <m:r>
                          <a:rPr lang="en-US" b="0" i="1" smtClean="0">
                            <a:latin typeface="Cambria Math" panose="02040503050406030204" pitchFamily="18" charset="0"/>
                          </a:rPr>
                          <m:t>𝑎</m:t>
                        </m:r>
                      </m:sub>
                    </m:sSub>
                    <m:r>
                      <a:rPr lang="en-US" i="1">
                        <a:latin typeface="Cambria Math" panose="02040503050406030204" pitchFamily="18" charset="0"/>
                      </a:rPr>
                      <m:t>(</m:t>
                    </m:r>
                    <m:r>
                      <a:rPr lang="en-US" i="1">
                        <a:latin typeface="Cambria Math" panose="02040503050406030204" pitchFamily="18" charset="0"/>
                      </a:rPr>
                      <m:t>𝑡</m:t>
                    </m:r>
                    <m:r>
                      <a:rPr lang="en-US" i="1">
                        <a:latin typeface="Cambria Math" panose="02040503050406030204" pitchFamily="18" charset="0"/>
                      </a:rPr>
                      <m:t>)</m:t>
                    </m:r>
                  </m:oMath>
                </a14:m>
                <a:r>
                  <a:rPr lang="en-US" dirty="0"/>
                  <a:t> is the angular velocity of the rigid body</a:t>
                </a:r>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𝑎</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oMath>
                </a14:m>
                <a:r>
                  <a:rPr lang="en-US" dirty="0"/>
                  <a:t> is the position of the point on the rigid body in world space</a:t>
                </a:r>
              </a:p>
              <a:p>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𝑥</m:t>
                        </m:r>
                      </m:e>
                      <m:sub>
                        <m:r>
                          <a:rPr lang="en-US" i="1">
                            <a:latin typeface="Cambria Math" panose="02040503050406030204" pitchFamily="18" charset="0"/>
                          </a:rPr>
                          <m:t>𝑎</m:t>
                        </m:r>
                      </m:sub>
                    </m:sSub>
                    <m:r>
                      <a:rPr lang="en-US" i="1">
                        <a:latin typeface="Cambria Math" panose="02040503050406030204" pitchFamily="18" charset="0"/>
                      </a:rPr>
                      <m:t>(</m:t>
                    </m:r>
                    <m:r>
                      <a:rPr lang="en-US" i="1">
                        <a:latin typeface="Cambria Math" panose="02040503050406030204" pitchFamily="18" charset="0"/>
                      </a:rPr>
                      <m:t>𝑡</m:t>
                    </m:r>
                    <m:r>
                      <a:rPr lang="en-US" i="1">
                        <a:latin typeface="Cambria Math" panose="02040503050406030204" pitchFamily="18" charset="0"/>
                      </a:rPr>
                      <m:t>)</m:t>
                    </m:r>
                  </m:oMath>
                </a14:m>
                <a:r>
                  <a:rPr lang="en-US" dirty="0"/>
                  <a:t> is the position of the center of gravity of the rigid body in world space</a:t>
                </a:r>
              </a:p>
            </p:txBody>
          </p:sp>
        </mc:Choice>
        <mc:Fallback xmlns="">
          <p:sp>
            <p:nvSpPr>
              <p:cNvPr id="6" name="TextBox 5">
                <a:extLst>
                  <a:ext uri="{FF2B5EF4-FFF2-40B4-BE49-F238E27FC236}">
                    <a16:creationId xmlns:a16="http://schemas.microsoft.com/office/drawing/2014/main" id="{2754F1B6-81A5-DE4C-BEF6-59ED42600053}"/>
                  </a:ext>
                </a:extLst>
              </p:cNvPr>
              <p:cNvSpPr txBox="1">
                <a:spLocks noRot="1" noChangeAspect="1" noMove="1" noResize="1" noEditPoints="1" noAdjustHandles="1" noChangeArrowheads="1" noChangeShapeType="1" noTextEdit="1"/>
              </p:cNvSpPr>
              <p:nvPr/>
            </p:nvSpPr>
            <p:spPr>
              <a:xfrm>
                <a:off x="914400" y="2571750"/>
                <a:ext cx="7114255" cy="1384995"/>
              </a:xfrm>
              <a:prstGeom prst="rect">
                <a:avLst/>
              </a:prstGeom>
              <a:blipFill>
                <a:blip r:embed="rId4"/>
                <a:stretch>
                  <a:fillRect l="-1248" t="-5455" r="-891" b="-9091"/>
                </a:stretch>
              </a:blipFill>
            </p:spPr>
            <p:txBody>
              <a:bodyPr/>
              <a:lstStyle/>
              <a:p>
                <a:r>
                  <a:rPr lang="en-US">
                    <a:noFill/>
                  </a:rPr>
                  <a:t> </a:t>
                </a:r>
              </a:p>
            </p:txBody>
          </p:sp>
        </mc:Fallback>
      </mc:AlternateContent>
    </p:spTree>
    <p:extLst>
      <p:ext uri="{BB962C8B-B14F-4D97-AF65-F5344CB8AC3E}">
        <p14:creationId xmlns:p14="http://schemas.microsoft.com/office/powerpoint/2010/main" val="319793579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Calculating the Impulse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b="0" dirty="0">
              <a:latin typeface="Tw Cen MT" panose="020B0602020104020603" pitchFamily="34" charset="77"/>
            </a:endParaRPr>
          </a:p>
        </p:txBody>
      </p:sp>
      <mc:AlternateContent xmlns:mc="http://schemas.openxmlformats.org/markup-compatibility/2006" xmlns:a14="http://schemas.microsoft.com/office/drawing/2010/main">
        <mc:Choice Requires="a14">
          <p:sp>
            <p:nvSpPr>
              <p:cNvPr id="4" name="Content Placeholder 5">
                <a:extLst>
                  <a:ext uri="{FF2B5EF4-FFF2-40B4-BE49-F238E27FC236}">
                    <a16:creationId xmlns:a16="http://schemas.microsoft.com/office/drawing/2014/main" id="{44C3F60B-BD0A-AE46-B1F1-AA9A72389416}"/>
                  </a:ext>
                </a:extLst>
              </p:cNvPr>
              <p:cNvSpPr txBox="1">
                <a:spLocks/>
              </p:cNvSpPr>
              <p:nvPr/>
            </p:nvSpPr>
            <p:spPr>
              <a:xfrm>
                <a:off x="609600" y="1200150"/>
                <a:ext cx="7848600" cy="2743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latin typeface="Tw Cen MT" panose="020B0602020104020603" pitchFamily="34" charset="77"/>
                  </a:rPr>
                  <a:t>Let </a:t>
                </a:r>
                <a14:m>
                  <m:oMath xmlns:m="http://schemas.openxmlformats.org/officeDocument/2006/math">
                    <m:r>
                      <a:rPr lang="en-US" b="0" i="1" smtClean="0">
                        <a:latin typeface="Cambria Math" panose="02040503050406030204" pitchFamily="18" charset="0"/>
                      </a:rPr>
                      <m:t>𝑚</m:t>
                    </m:r>
                  </m:oMath>
                </a14:m>
                <a:r>
                  <a:rPr lang="en-US" dirty="0">
                    <a:latin typeface="Tw Cen MT" panose="020B0602020104020603" pitchFamily="34" charset="77"/>
                  </a:rPr>
                  <a:t> be the normalized </a:t>
                </a:r>
                <a:r>
                  <a:rPr lang="en-US" dirty="0" err="1">
                    <a:latin typeface="Tw Cen MT" panose="020B0602020104020603" pitchFamily="34" charset="77"/>
                  </a:rPr>
                  <a:t>mtv</a:t>
                </a:r>
                <a:r>
                  <a:rPr lang="en-US" dirty="0">
                    <a:latin typeface="Tw Cen MT" panose="020B0602020104020603" pitchFamily="34" charset="77"/>
                  </a:rPr>
                  <a:t> for the collision between objects A and B</a:t>
                </a:r>
              </a:p>
              <a:p>
                <a:r>
                  <a:rPr lang="en-US" dirty="0">
                    <a:latin typeface="Tw Cen MT" panose="020B0602020104020603" pitchFamily="34" charset="77"/>
                  </a:rPr>
                  <a:t>Consider the quantity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𝑣</m:t>
                        </m:r>
                      </m:e>
                      <m:sub>
                        <m:r>
                          <m:rPr>
                            <m:sty m:val="p"/>
                          </m:rPr>
                          <a:rPr lang="en-US" b="0" i="0" smtClean="0">
                            <a:latin typeface="Cambria Math" panose="02040503050406030204" pitchFamily="18" charset="0"/>
                          </a:rPr>
                          <m:t>rel</m:t>
                        </m:r>
                      </m:sub>
                    </m:sSub>
                    <m:r>
                      <a:rPr lang="en-US" b="0" i="0" smtClean="0">
                        <a:latin typeface="Cambria Math" panose="02040503050406030204" pitchFamily="18" charset="0"/>
                      </a:rPr>
                      <m:t>=</m:t>
                    </m:r>
                    <m:r>
                      <a:rPr lang="en-US" i="1" smtClean="0">
                        <a:latin typeface="Cambria Math" panose="02040503050406030204" pitchFamily="18" charset="0"/>
                      </a:rPr>
                      <m:t>𝑚</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𝑝</m:t>
                            </m:r>
                          </m:e>
                        </m:acc>
                      </m:e>
                      <m:sub>
                        <m:r>
                          <a:rPr lang="en-US" b="0" i="1" smtClean="0">
                            <a:latin typeface="Cambria Math" panose="02040503050406030204" pitchFamily="18" charset="0"/>
                          </a:rPr>
                          <m:t>𝑎</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𝑝</m:t>
                            </m:r>
                          </m:e>
                        </m:acc>
                      </m:e>
                      <m:sub>
                        <m:r>
                          <a:rPr lang="en-US" b="0" i="1" smtClean="0">
                            <a:latin typeface="Cambria Math" panose="02040503050406030204" pitchFamily="18" charset="0"/>
                          </a:rPr>
                          <m:t>𝑏</m:t>
                        </m:r>
                      </m:sub>
                    </m:sSub>
                    <m:r>
                      <a:rPr lang="en-US" b="0" i="1" smtClean="0">
                        <a:latin typeface="Cambria Math" panose="02040503050406030204" pitchFamily="18" charset="0"/>
                      </a:rPr>
                      <m:t>)</m:t>
                    </m:r>
                  </m:oMath>
                </a14:m>
                <a:endParaRPr lang="en-US" dirty="0">
                  <a:latin typeface="Tw Cen MT" panose="020B0602020104020603" pitchFamily="34" charset="77"/>
                </a:endParaRPr>
              </a:p>
              <a:p>
                <a:r>
                  <a:rPr lang="en-US" dirty="0">
                    <a:latin typeface="Tw Cen MT" panose="020B0602020104020603" pitchFamily="34" charset="77"/>
                  </a:rPr>
                  <a:t>The final impulse is equal to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m:rPr>
                            <m:sty m:val="p"/>
                          </m:rPr>
                          <a:rPr lang="en-US">
                            <a:latin typeface="Cambria Math" panose="02040503050406030204" pitchFamily="18" charset="0"/>
                          </a:rPr>
                          <m:t>rel</m:t>
                        </m:r>
                      </m:sub>
                    </m:sSub>
                    <m:r>
                      <a:rPr lang="en-US">
                        <a:latin typeface="Cambria Math" panose="02040503050406030204" pitchFamily="18" charset="0"/>
                      </a:rPr>
                      <m:t>=</m:t>
                    </m:r>
                    <m:r>
                      <a:rPr lang="en-US" i="1">
                        <a:latin typeface="Cambria Math" panose="02040503050406030204" pitchFamily="18" charset="0"/>
                      </a:rPr>
                      <m:t>𝑚</m:t>
                    </m:r>
                    <m:r>
                      <a:rPr lang="en-US" i="1">
                        <a:latin typeface="Cambria Math" panose="02040503050406030204" pitchFamily="18" charset="0"/>
                      </a:rPr>
                      <m: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𝑝</m:t>
                            </m:r>
                          </m:e>
                        </m:acc>
                      </m:e>
                      <m:sub>
                        <m:r>
                          <a:rPr lang="en-US" i="1">
                            <a:latin typeface="Cambria Math" panose="02040503050406030204" pitchFamily="18" charset="0"/>
                          </a:rPr>
                          <m:t>𝑎</m:t>
                        </m:r>
                      </m:sub>
                    </m:sSub>
                    <m:r>
                      <a:rPr lang="en-US" i="1">
                        <a:latin typeface="Cambria Math" panose="02040503050406030204" pitchFamily="18" charset="0"/>
                      </a:rPr>
                      <m: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𝑝</m:t>
                            </m:r>
                          </m:e>
                        </m:acc>
                      </m:e>
                      <m:sub>
                        <m:r>
                          <a:rPr lang="en-US" i="1">
                            <a:latin typeface="Cambria Math" panose="02040503050406030204" pitchFamily="18" charset="0"/>
                          </a:rPr>
                          <m:t>𝑏</m:t>
                        </m:r>
                      </m:sub>
                    </m:sSub>
                    <m:r>
                      <a:rPr lang="en-US" i="1">
                        <a:latin typeface="Cambria Math" panose="02040503050406030204" pitchFamily="18" charset="0"/>
                      </a:rPr>
                      <m:t>)</m:t>
                    </m:r>
                  </m:oMath>
                </a14:m>
                <a:endParaRPr lang="en-US" dirty="0">
                  <a:latin typeface="Tw Cen MT" panose="020B0602020104020603" pitchFamily="34" charset="77"/>
                </a:endParaRPr>
              </a:p>
            </p:txBody>
          </p:sp>
        </mc:Choice>
        <mc:Fallback xmlns="">
          <p:sp>
            <p:nvSpPr>
              <p:cNvPr id="4" name="Content Placeholder 5">
                <a:extLst>
                  <a:ext uri="{FF2B5EF4-FFF2-40B4-BE49-F238E27FC236}">
                    <a16:creationId xmlns:a16="http://schemas.microsoft.com/office/drawing/2014/main" id="{44C3F60B-BD0A-AE46-B1F1-AA9A72389416}"/>
                  </a:ext>
                </a:extLst>
              </p:cNvPr>
              <p:cNvSpPr txBox="1">
                <a:spLocks noRot="1" noChangeAspect="1" noMove="1" noResize="1" noEditPoints="1" noAdjustHandles="1" noChangeArrowheads="1" noChangeShapeType="1" noTextEdit="1"/>
              </p:cNvSpPr>
              <p:nvPr/>
            </p:nvSpPr>
            <p:spPr>
              <a:xfrm>
                <a:off x="609600" y="1200150"/>
                <a:ext cx="7848600" cy="2743200"/>
              </a:xfrm>
              <a:prstGeom prst="rect">
                <a:avLst/>
              </a:prstGeom>
              <a:blipFill>
                <a:blip r:embed="rId3"/>
                <a:stretch>
                  <a:fillRect l="-1454" t="-2304"/>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4E64EF22-FFA3-8049-B4D1-F3316DF60D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1100" y="3487965"/>
            <a:ext cx="6781800" cy="613149"/>
          </a:xfrm>
          <a:prstGeom prst="rect">
            <a:avLst/>
          </a:prstGeom>
        </p:spPr>
      </p:pic>
    </p:spTree>
    <p:extLst>
      <p:ext uri="{BB962C8B-B14F-4D97-AF65-F5344CB8AC3E}">
        <p14:creationId xmlns:p14="http://schemas.microsoft.com/office/powerpoint/2010/main" val="155332460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Finally!</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b="0" dirty="0">
              <a:latin typeface="Tw Cen MT" panose="020B0602020104020603" pitchFamily="34" charset="77"/>
            </a:endParaRPr>
          </a:p>
        </p:txBody>
      </p:sp>
      <p:sp>
        <p:nvSpPr>
          <p:cNvPr id="4" name="Content Placeholder 5">
            <a:extLst>
              <a:ext uri="{FF2B5EF4-FFF2-40B4-BE49-F238E27FC236}">
                <a16:creationId xmlns:a16="http://schemas.microsoft.com/office/drawing/2014/main" id="{44C3F60B-BD0A-AE46-B1F1-AA9A72389416}"/>
              </a:ext>
            </a:extLst>
          </p:cNvPr>
          <p:cNvSpPr txBox="1">
            <a:spLocks/>
          </p:cNvSpPr>
          <p:nvPr/>
        </p:nvSpPr>
        <p:spPr>
          <a:xfrm>
            <a:off x="647699" y="1049415"/>
            <a:ext cx="7848600" cy="704850"/>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b="0" dirty="0">
                <a:latin typeface="Tw Cen MT" panose="020B0602020104020603" pitchFamily="34" charset="77"/>
              </a:rPr>
              <a:t>We get </a:t>
            </a:r>
            <a:r>
              <a:rPr lang="en-US" dirty="0">
                <a:latin typeface="Tw Cen MT" panose="020B0602020104020603" pitchFamily="34" charset="77"/>
              </a:rPr>
              <a:t>collisions and rotational physics! Wow!</a:t>
            </a:r>
          </a:p>
          <a:p>
            <a:r>
              <a:rPr lang="en-US" b="0" dirty="0">
                <a:latin typeface="Tw Cen MT" panose="020B0602020104020603" pitchFamily="34" charset="77"/>
              </a:rPr>
              <a:t>Notice that there is no friction here</a:t>
            </a:r>
          </a:p>
        </p:txBody>
      </p:sp>
      <p:pic>
        <p:nvPicPr>
          <p:cNvPr id="2" name="Screen Recording 2021-01-12 at 7.59.06 PM" descr="Screen Recording 2021-01-12 at 7.59.06 PM">
            <a:hlinkClick r:id="" action="ppaction://media"/>
            <a:extLst>
              <a:ext uri="{FF2B5EF4-FFF2-40B4-BE49-F238E27FC236}">
                <a16:creationId xmlns:a16="http://schemas.microsoft.com/office/drawing/2014/main" id="{AE102C70-83AE-094E-B7CF-C52AD2D0FE8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51207" y="1905000"/>
            <a:ext cx="4241585" cy="3196033"/>
          </a:xfrm>
          <a:prstGeom prst="rect">
            <a:avLst/>
          </a:prstGeom>
        </p:spPr>
      </p:pic>
    </p:spTree>
    <p:extLst>
      <p:ext uri="{BB962C8B-B14F-4D97-AF65-F5344CB8AC3E}">
        <p14:creationId xmlns:p14="http://schemas.microsoft.com/office/powerpoint/2010/main" val="3337171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Support Functions</a:t>
            </a:r>
          </a:p>
        </p:txBody>
      </p:sp>
      <mc:AlternateContent xmlns:mc="http://schemas.openxmlformats.org/markup-compatibility/2006" xmlns:a14="http://schemas.microsoft.com/office/drawing/2010/main">
        <mc:Choice Requires="a14">
          <p:sp>
            <p:nvSpPr>
              <p:cNvPr id="6" name="Content Placeholder 5"/>
              <p:cNvSpPr>
                <a:spLocks noGrp="1"/>
              </p:cNvSpPr>
              <p:nvPr>
                <p:ph sz="half" idx="1"/>
              </p:nvPr>
            </p:nvSpPr>
            <p:spPr>
              <a:xfrm>
                <a:off x="457200" y="1200151"/>
                <a:ext cx="4038600" cy="3809999"/>
              </a:xfrm>
            </p:spPr>
            <p:txBody>
              <a:bodyPr>
                <a:normAutofit fontScale="70000" lnSpcReduction="20000"/>
              </a:bodyPr>
              <a:lstStyle/>
              <a:p>
                <a:r>
                  <a:rPr lang="en-US" dirty="0"/>
                  <a:t>We can define a </a:t>
                </a:r>
                <a:r>
                  <a:rPr lang="en-US" b="1" dirty="0"/>
                  <a:t>support</a:t>
                </a:r>
                <a:r>
                  <a:rPr lang="en-US" dirty="0"/>
                  <a:t> </a:t>
                </a:r>
                <a:r>
                  <a:rPr lang="en-US" b="1" dirty="0"/>
                  <a:t>function</a:t>
                </a:r>
                <a:r>
                  <a:rPr lang="en-US" dirty="0"/>
                  <a:t> for a convex shape</a:t>
                </a:r>
              </a:p>
              <a:p>
                <a:r>
                  <a:rPr lang="en-US" dirty="0"/>
                  <a:t>A support function takes in a direction and then returns the point on the shape farthest in that direction</a:t>
                </a:r>
              </a:p>
              <a:p>
                <a:pPr lvl="1"/>
                <a:r>
                  <a:rPr lang="en-US" dirty="0"/>
                  <a:t>More precisely, given a direction </a:t>
                </a:r>
                <a14:m>
                  <m:oMath xmlns:m="http://schemas.openxmlformats.org/officeDocument/2006/math">
                    <m:r>
                      <a:rPr lang="en-US" i="1">
                        <a:latin typeface="Cambria Math" panose="02040503050406030204" pitchFamily="18" charset="0"/>
                      </a:rPr>
                      <m:t>𝑣</m:t>
                    </m:r>
                  </m:oMath>
                </a14:m>
                <a:r>
                  <a:rPr lang="en-US" dirty="0"/>
                  <a:t>, the support function </a:t>
                </a:r>
                <a14:m>
                  <m:oMath xmlns:m="http://schemas.openxmlformats.org/officeDocument/2006/math">
                    <m:r>
                      <a:rPr lang="en-US" b="0" i="1" smtClean="0">
                        <a:latin typeface="Cambria Math" panose="02040503050406030204" pitchFamily="18" charset="0"/>
                      </a:rPr>
                      <m:t>𝑓</m:t>
                    </m:r>
                  </m:oMath>
                </a14:m>
                <a:r>
                  <a:rPr lang="en-US" dirty="0"/>
                  <a:t> of a shape </a:t>
                </a:r>
                <a14:m>
                  <m:oMath xmlns:m="http://schemas.openxmlformats.org/officeDocument/2006/math">
                    <m:r>
                      <a:rPr lang="en-US" b="0" i="1" smtClean="0">
                        <a:latin typeface="Cambria Math" panose="02040503050406030204" pitchFamily="18" charset="0"/>
                      </a:rPr>
                      <m:t>𝑠</m:t>
                    </m:r>
                  </m:oMath>
                </a14:m>
                <a:r>
                  <a:rPr lang="en-US" i="1" dirty="0"/>
                  <a:t> </a:t>
                </a:r>
                <a:r>
                  <a:rPr lang="en-US" dirty="0"/>
                  <a:t>is </a:t>
                </a:r>
                <a14:m>
                  <m:oMath xmlns:m="http://schemas.openxmlformats.org/officeDocument/2006/math">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𝑣</m:t>
                        </m:r>
                      </m:e>
                    </m:d>
                    <m:r>
                      <a:rPr lang="en-US" b="0" i="0" smtClean="0">
                        <a:latin typeface="Cambria Math" panose="02040503050406030204" pitchFamily="18" charset="0"/>
                      </a:rPr>
                      <m:t>=</m:t>
                    </m:r>
                    <m:limLow>
                      <m:limLowPr>
                        <m:ctrlPr>
                          <a:rPr lang="en-US" b="0" i="1" smtClean="0">
                            <a:latin typeface="Cambria Math" panose="02040503050406030204" pitchFamily="18" charset="0"/>
                          </a:rPr>
                        </m:ctrlPr>
                      </m:limLowPr>
                      <m:e>
                        <m:r>
                          <m:rPr>
                            <m:sty m:val="p"/>
                          </m:rPr>
                          <a:rPr lang="en-US" b="0" i="0" smtClean="0">
                            <a:latin typeface="Cambria Math" panose="02040503050406030204" pitchFamily="18" charset="0"/>
                          </a:rPr>
                          <m:t>max</m:t>
                        </m:r>
                        <m:r>
                          <a:rPr lang="en-US" b="0" i="1" smtClean="0">
                            <a:latin typeface="Cambria Math" panose="02040503050406030204" pitchFamily="18" charset="0"/>
                          </a:rPr>
                          <m:t> </m:t>
                        </m:r>
                      </m:e>
                      <m:lim>
                        <m:d>
                          <m:dPr>
                            <m:begChr m:val="{"/>
                            <m:endChr m:val="}"/>
                            <m:ctrlPr>
                              <a:rPr lang="en-US" b="0" i="1" smtClean="0">
                                <a:latin typeface="Cambria Math" panose="02040503050406030204" pitchFamily="18" charset="0"/>
                              </a:rPr>
                            </m:ctrlPr>
                          </m:dPr>
                          <m:e>
                            <m:r>
                              <m:rPr>
                                <m:sty m:val="p"/>
                              </m:rPr>
                              <a:rPr lang="en-US" b="0" i="0" smtClean="0">
                                <a:latin typeface="Cambria Math" panose="02040503050406030204" pitchFamily="18" charset="0"/>
                              </a:rPr>
                              <m:t>p</m:t>
                            </m:r>
                            <m:r>
                              <a:rPr lang="en-US" b="0" i="1" smtClean="0">
                                <a:latin typeface="Cambria Math" panose="02040503050406030204" pitchFamily="18" charset="0"/>
                              </a:rPr>
                              <m:t>∈</m:t>
                            </m:r>
                            <m:r>
                              <a:rPr lang="en-US" b="0" i="1" smtClean="0">
                                <a:latin typeface="Cambria Math" panose="02040503050406030204" pitchFamily="18" charset="0"/>
                              </a:rPr>
                              <m:t>𝑠</m:t>
                            </m:r>
                          </m:e>
                        </m:d>
                      </m:lim>
                    </m:limLow>
                    <m:r>
                      <a:rPr lang="en-US" b="0" i="1" smtClean="0">
                        <a:latin typeface="Cambria Math" panose="02040503050406030204" pitchFamily="18" charset="0"/>
                      </a:rPr>
                      <m:t>𝑣</m:t>
                    </m:r>
                    <m:r>
                      <a:rPr lang="en-US" b="0" i="1" dirty="0" smtClean="0">
                        <a:latin typeface="Cambria Math" panose="02040503050406030204" pitchFamily="18" charset="0"/>
                      </a:rPr>
                      <m:t>⋅</m:t>
                    </m:r>
                    <m:r>
                      <a:rPr lang="en-US" b="0" i="1" dirty="0" smtClean="0">
                        <a:latin typeface="Cambria Math" panose="02040503050406030204" pitchFamily="18" charset="0"/>
                      </a:rPr>
                      <m:t>𝑝</m:t>
                    </m:r>
                  </m:oMath>
                </a14:m>
                <a:endParaRPr lang="en-US" b="0" dirty="0"/>
              </a:p>
              <a:p>
                <a:r>
                  <a:rPr lang="en-US" dirty="0"/>
                  <a:t>Notice that the support function for the square always returns a corner</a:t>
                </a:r>
              </a:p>
              <a:p>
                <a:pPr lvl="1"/>
                <a:r>
                  <a:rPr lang="en-US" b="0" dirty="0"/>
                  <a:t>In the middle example, the vector is pointing slightly to the right, so the bottom right corner of the square maximizes the dot product</a:t>
                </a:r>
              </a:p>
              <a:p>
                <a:pPr lvl="1"/>
                <a:endParaRPr lang="en-US" dirty="0"/>
              </a:p>
              <a:p>
                <a:pPr lvl="1"/>
                <a:endParaRPr lang="en-US" dirty="0"/>
              </a:p>
              <a:p>
                <a:endParaRPr lang="en-US" dirty="0"/>
              </a:p>
            </p:txBody>
          </p:sp>
        </mc:Choice>
        <mc:Fallback xmlns="">
          <p:sp>
            <p:nvSpPr>
              <p:cNvPr id="6" name="Content Placeholder 5"/>
              <p:cNvSpPr>
                <a:spLocks noGrp="1" noRot="1" noChangeAspect="1" noMove="1" noResize="1" noEditPoints="1" noAdjustHandles="1" noChangeArrowheads="1" noChangeShapeType="1" noTextEdit="1"/>
              </p:cNvSpPr>
              <p:nvPr>
                <p:ph sz="half" idx="1"/>
              </p:nvPr>
            </p:nvSpPr>
            <p:spPr>
              <a:xfrm>
                <a:off x="457200" y="1200151"/>
                <a:ext cx="4038600" cy="3809999"/>
              </a:xfrm>
              <a:blipFill>
                <a:blip r:embed="rId2"/>
                <a:stretch>
                  <a:fillRect l="-1254" t="-2658" r="-3135" b="-2326"/>
                </a:stretch>
              </a:blipFill>
            </p:spPr>
            <p:txBody>
              <a:bodyPr/>
              <a:lstStyle/>
              <a:p>
                <a:r>
                  <a:rPr lang="en-US">
                    <a:noFill/>
                  </a:rPr>
                  <a:t> </a:t>
                </a:r>
              </a:p>
            </p:txBody>
          </p:sp>
        </mc:Fallback>
      </mc:AlternateContent>
      <p:sp>
        <p:nvSpPr>
          <p:cNvPr id="10" name="Rectangle 9">
            <a:extLst>
              <a:ext uri="{FF2B5EF4-FFF2-40B4-BE49-F238E27FC236}">
                <a16:creationId xmlns:a16="http://schemas.microsoft.com/office/drawing/2014/main" id="{AEE07AD1-21F7-0245-9B9C-65C645B6AB68}"/>
              </a:ext>
            </a:extLst>
          </p:cNvPr>
          <p:cNvSpPr/>
          <p:nvPr/>
        </p:nvSpPr>
        <p:spPr>
          <a:xfrm>
            <a:off x="5334000" y="1495423"/>
            <a:ext cx="990600" cy="1000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EE0F32B1-EB71-5B4C-9620-BC7391B58CCF}"/>
              </a:ext>
            </a:extLst>
          </p:cNvPr>
          <p:cNvCxnSpPr/>
          <p:nvPr/>
        </p:nvCxnSpPr>
        <p:spPr>
          <a:xfrm flipV="1">
            <a:off x="6781800" y="1733550"/>
            <a:ext cx="457200" cy="53340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7" name="Rectangle 26">
            <a:extLst>
              <a:ext uri="{FF2B5EF4-FFF2-40B4-BE49-F238E27FC236}">
                <a16:creationId xmlns:a16="http://schemas.microsoft.com/office/drawing/2014/main" id="{906D6AE7-AC64-354A-B586-10D5B8695637}"/>
              </a:ext>
            </a:extLst>
          </p:cNvPr>
          <p:cNvSpPr/>
          <p:nvPr/>
        </p:nvSpPr>
        <p:spPr>
          <a:xfrm>
            <a:off x="7696200" y="1495422"/>
            <a:ext cx="990600" cy="1000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22769280-D7E1-BD47-9B0D-3BECB5D571AD}"/>
              </a:ext>
            </a:extLst>
          </p:cNvPr>
          <p:cNvSpPr/>
          <p:nvPr/>
        </p:nvSpPr>
        <p:spPr>
          <a:xfrm>
            <a:off x="8534400" y="1343022"/>
            <a:ext cx="304800" cy="3048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E4FF0D0-23F2-C949-9087-04094A7C4858}"/>
              </a:ext>
            </a:extLst>
          </p:cNvPr>
          <p:cNvSpPr/>
          <p:nvPr/>
        </p:nvSpPr>
        <p:spPr>
          <a:xfrm>
            <a:off x="5334000" y="2724151"/>
            <a:ext cx="990600" cy="1000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372C4B67-8254-E545-AA73-84C3E112CC1D}"/>
              </a:ext>
            </a:extLst>
          </p:cNvPr>
          <p:cNvCxnSpPr>
            <a:cxnSpLocks/>
          </p:cNvCxnSpPr>
          <p:nvPr/>
        </p:nvCxnSpPr>
        <p:spPr>
          <a:xfrm>
            <a:off x="6967745" y="2956321"/>
            <a:ext cx="71230" cy="606029"/>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33" name="Rectangle 32">
            <a:extLst>
              <a:ext uri="{FF2B5EF4-FFF2-40B4-BE49-F238E27FC236}">
                <a16:creationId xmlns:a16="http://schemas.microsoft.com/office/drawing/2014/main" id="{3219594F-EAC0-2949-B278-BD5ABA312C91}"/>
              </a:ext>
            </a:extLst>
          </p:cNvPr>
          <p:cNvSpPr/>
          <p:nvPr/>
        </p:nvSpPr>
        <p:spPr>
          <a:xfrm>
            <a:off x="7696200" y="2724150"/>
            <a:ext cx="990600" cy="1000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D6764EB4-F87D-0E45-BB25-D103F40ED180}"/>
              </a:ext>
            </a:extLst>
          </p:cNvPr>
          <p:cNvCxnSpPr>
            <a:cxnSpLocks/>
          </p:cNvCxnSpPr>
          <p:nvPr/>
        </p:nvCxnSpPr>
        <p:spPr>
          <a:xfrm flipH="1">
            <a:off x="6774760" y="4234277"/>
            <a:ext cx="457200" cy="580199"/>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44" name="Oval 43">
            <a:extLst>
              <a:ext uri="{FF2B5EF4-FFF2-40B4-BE49-F238E27FC236}">
                <a16:creationId xmlns:a16="http://schemas.microsoft.com/office/drawing/2014/main" id="{84C987FB-8436-BB49-8061-3898B351FC65}"/>
              </a:ext>
            </a:extLst>
          </p:cNvPr>
          <p:cNvSpPr/>
          <p:nvPr/>
        </p:nvSpPr>
        <p:spPr>
          <a:xfrm>
            <a:off x="8534400" y="3562350"/>
            <a:ext cx="304800" cy="3048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8E3B935C-3909-4447-804A-41279A9856B1}"/>
              </a:ext>
            </a:extLst>
          </p:cNvPr>
          <p:cNvSpPr/>
          <p:nvPr/>
        </p:nvSpPr>
        <p:spPr>
          <a:xfrm>
            <a:off x="5370443" y="4019853"/>
            <a:ext cx="914400" cy="9092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9C69EF0B-5A7E-3D41-ADF0-17C9D96E0311}"/>
              </a:ext>
            </a:extLst>
          </p:cNvPr>
          <p:cNvSpPr txBox="1"/>
          <p:nvPr/>
        </p:nvSpPr>
        <p:spPr>
          <a:xfrm>
            <a:off x="5410200" y="1028255"/>
            <a:ext cx="1447800" cy="369332"/>
          </a:xfrm>
          <a:prstGeom prst="rect">
            <a:avLst/>
          </a:prstGeom>
          <a:noFill/>
        </p:spPr>
        <p:txBody>
          <a:bodyPr wrap="square" rtlCol="0">
            <a:spAutoFit/>
          </a:bodyPr>
          <a:lstStyle/>
          <a:p>
            <a:r>
              <a:rPr lang="en-US" dirty="0"/>
              <a:t>Shape</a:t>
            </a:r>
          </a:p>
        </p:txBody>
      </p:sp>
      <p:sp>
        <p:nvSpPr>
          <p:cNvPr id="52" name="TextBox 51">
            <a:extLst>
              <a:ext uri="{FF2B5EF4-FFF2-40B4-BE49-F238E27FC236}">
                <a16:creationId xmlns:a16="http://schemas.microsoft.com/office/drawing/2014/main" id="{F1AC1C5D-720E-6340-8621-8D4374236C22}"/>
              </a:ext>
            </a:extLst>
          </p:cNvPr>
          <p:cNvSpPr txBox="1"/>
          <p:nvPr/>
        </p:nvSpPr>
        <p:spPr>
          <a:xfrm>
            <a:off x="6886280" y="1028988"/>
            <a:ext cx="1447800" cy="369332"/>
          </a:xfrm>
          <a:prstGeom prst="rect">
            <a:avLst/>
          </a:prstGeom>
          <a:noFill/>
        </p:spPr>
        <p:txBody>
          <a:bodyPr wrap="square" rtlCol="0">
            <a:spAutoFit/>
          </a:bodyPr>
          <a:lstStyle/>
          <a:p>
            <a:r>
              <a:rPr lang="en-US" i="1" dirty="0"/>
              <a:t>v</a:t>
            </a:r>
          </a:p>
        </p:txBody>
      </p:sp>
      <p:sp>
        <p:nvSpPr>
          <p:cNvPr id="53" name="TextBox 52">
            <a:extLst>
              <a:ext uri="{FF2B5EF4-FFF2-40B4-BE49-F238E27FC236}">
                <a16:creationId xmlns:a16="http://schemas.microsoft.com/office/drawing/2014/main" id="{64216124-8FDB-2449-ADEC-D94760C1F25B}"/>
              </a:ext>
            </a:extLst>
          </p:cNvPr>
          <p:cNvSpPr txBox="1"/>
          <p:nvPr/>
        </p:nvSpPr>
        <p:spPr>
          <a:xfrm>
            <a:off x="7510020" y="992865"/>
            <a:ext cx="1738460" cy="369332"/>
          </a:xfrm>
          <a:prstGeom prst="rect">
            <a:avLst/>
          </a:prstGeom>
          <a:noFill/>
        </p:spPr>
        <p:txBody>
          <a:bodyPr wrap="square" rtlCol="0">
            <a:spAutoFit/>
          </a:bodyPr>
          <a:lstStyle/>
          <a:p>
            <a:r>
              <a:rPr lang="en-US" i="1" dirty="0"/>
              <a:t>f(v) </a:t>
            </a:r>
            <a:r>
              <a:rPr lang="en-US" dirty="0"/>
              <a:t>(red point)</a:t>
            </a:r>
          </a:p>
        </p:txBody>
      </p:sp>
      <p:sp>
        <p:nvSpPr>
          <p:cNvPr id="54" name="Oval 53">
            <a:extLst>
              <a:ext uri="{FF2B5EF4-FFF2-40B4-BE49-F238E27FC236}">
                <a16:creationId xmlns:a16="http://schemas.microsoft.com/office/drawing/2014/main" id="{14B7698D-AABE-FE46-A6D7-6688AE54E3EA}"/>
              </a:ext>
            </a:extLst>
          </p:cNvPr>
          <p:cNvSpPr/>
          <p:nvPr/>
        </p:nvSpPr>
        <p:spPr>
          <a:xfrm>
            <a:off x="7772400" y="4019550"/>
            <a:ext cx="914400" cy="9092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28B9FAD7-74F0-9349-ADB2-AA02212D1F83}"/>
              </a:ext>
            </a:extLst>
          </p:cNvPr>
          <p:cNvSpPr/>
          <p:nvPr/>
        </p:nvSpPr>
        <p:spPr>
          <a:xfrm>
            <a:off x="7848600" y="4705350"/>
            <a:ext cx="304800" cy="3048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5020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573ED2-B32C-664C-AC7D-8E34C1D9A9A5}"/>
              </a:ext>
            </a:extLst>
          </p:cNvPr>
          <p:cNvPicPr>
            <a:picLocks noChangeAspect="1"/>
          </p:cNvPicPr>
          <p:nvPr/>
        </p:nvPicPr>
        <p:blipFill rotWithShape="1">
          <a:blip r:embed="rId2">
            <a:alphaModFix amt="50000"/>
          </a:blip>
          <a:srcRect/>
          <a:stretch/>
        </p:blipFill>
        <p:spPr>
          <a:xfrm>
            <a:off x="0" y="1675"/>
            <a:ext cx="9143980" cy="5143490"/>
          </a:xfrm>
          <a:prstGeom prst="rect">
            <a:avLst/>
          </a:prstGeom>
        </p:spPr>
      </p:pic>
      <p:sp>
        <p:nvSpPr>
          <p:cNvPr id="2" name="Title 1"/>
          <p:cNvSpPr>
            <a:spLocks noGrp="1"/>
          </p:cNvSpPr>
          <p:nvPr>
            <p:ph type="ctrTitle"/>
          </p:nvPr>
        </p:nvSpPr>
        <p:spPr>
          <a:xfrm>
            <a:off x="1143000" y="841771"/>
            <a:ext cx="6858000" cy="2175389"/>
          </a:xfrm>
        </p:spPr>
        <p:txBody>
          <a:bodyPr>
            <a:normAutofit/>
          </a:bodyPr>
          <a:lstStyle/>
          <a:p>
            <a:r>
              <a:rPr lang="en-US" dirty="0">
                <a:ln>
                  <a:solidFill>
                    <a:srgbClr val="000000"/>
                  </a:solidFill>
                </a:ln>
                <a:solidFill>
                  <a:srgbClr val="FFFFFF"/>
                </a:solidFill>
              </a:rPr>
              <a:t>Class 4</a:t>
            </a:r>
          </a:p>
        </p:txBody>
      </p:sp>
      <p:sp>
        <p:nvSpPr>
          <p:cNvPr id="3" name="Subtitle 2"/>
          <p:cNvSpPr>
            <a:spLocks noGrp="1"/>
          </p:cNvSpPr>
          <p:nvPr>
            <p:ph type="subTitle" idx="1"/>
          </p:nvPr>
        </p:nvSpPr>
        <p:spPr>
          <a:xfrm>
            <a:off x="1143000" y="3119553"/>
            <a:ext cx="6858000" cy="823796"/>
          </a:xfrm>
        </p:spPr>
        <p:txBody>
          <a:bodyPr>
            <a:normAutofit/>
          </a:bodyPr>
          <a:lstStyle/>
          <a:p>
            <a:r>
              <a:rPr lang="en-US" dirty="0">
                <a:ln>
                  <a:solidFill>
                    <a:srgbClr val="000000"/>
                  </a:solidFill>
                </a:ln>
                <a:solidFill>
                  <a:srgbClr val="FFFFFF"/>
                </a:solidFill>
              </a:rPr>
              <a:t>The GJK Debugger</a:t>
            </a:r>
          </a:p>
        </p:txBody>
      </p:sp>
    </p:spTree>
    <p:extLst>
      <p:ext uri="{BB962C8B-B14F-4D97-AF65-F5344CB8AC3E}">
        <p14:creationId xmlns:p14="http://schemas.microsoft.com/office/powerpoint/2010/main" val="3811298088"/>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The GJK Debugger</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b="0" dirty="0">
              <a:latin typeface="Tw Cen MT" panose="020B0602020104020603" pitchFamily="34" charset="77"/>
            </a:endParaRPr>
          </a:p>
        </p:txBody>
      </p:sp>
      <p:sp>
        <p:nvSpPr>
          <p:cNvPr id="4" name="Content Placeholder 5">
            <a:extLst>
              <a:ext uri="{FF2B5EF4-FFF2-40B4-BE49-F238E27FC236}">
                <a16:creationId xmlns:a16="http://schemas.microsoft.com/office/drawing/2014/main" id="{44C3F60B-BD0A-AE46-B1F1-AA9A72389416}"/>
              </a:ext>
            </a:extLst>
          </p:cNvPr>
          <p:cNvSpPr txBox="1">
            <a:spLocks/>
          </p:cNvSpPr>
          <p:nvPr/>
        </p:nvSpPr>
        <p:spPr>
          <a:xfrm>
            <a:off x="647699" y="1049414"/>
            <a:ext cx="7848600" cy="197953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b="0" dirty="0">
                <a:latin typeface="Tw Cen MT" panose="020B0602020104020603" pitchFamily="34" charset="77"/>
              </a:rPr>
              <a:t>We have a debugging tool to help you implement the GJK algorithm!</a:t>
            </a:r>
          </a:p>
        </p:txBody>
      </p:sp>
    </p:spTree>
    <p:extLst>
      <p:ext uri="{BB962C8B-B14F-4D97-AF65-F5344CB8AC3E}">
        <p14:creationId xmlns:p14="http://schemas.microsoft.com/office/powerpoint/2010/main" val="1739291563"/>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The GJK Debugger</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3352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b="0" dirty="0">
              <a:latin typeface="Tw Cen MT" panose="020B0602020104020603" pitchFamily="34" charset="77"/>
            </a:endParaRPr>
          </a:p>
        </p:txBody>
      </p:sp>
      <p:pic>
        <p:nvPicPr>
          <p:cNvPr id="6" name="Picture 5">
            <a:extLst>
              <a:ext uri="{FF2B5EF4-FFF2-40B4-BE49-F238E27FC236}">
                <a16:creationId xmlns:a16="http://schemas.microsoft.com/office/drawing/2014/main" id="{A4CFD902-2A8B-744D-8E2C-A8988696FE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8647" y="895350"/>
            <a:ext cx="5466706" cy="4123713"/>
          </a:xfrm>
          <a:prstGeom prst="rect">
            <a:avLst/>
          </a:prstGeom>
        </p:spPr>
      </p:pic>
    </p:spTree>
    <p:extLst>
      <p:ext uri="{BB962C8B-B14F-4D97-AF65-F5344CB8AC3E}">
        <p14:creationId xmlns:p14="http://schemas.microsoft.com/office/powerpoint/2010/main" val="206952918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573ED2-B32C-664C-AC7D-8E34C1D9A9A5}"/>
              </a:ext>
            </a:extLst>
          </p:cNvPr>
          <p:cNvPicPr>
            <a:picLocks noChangeAspect="1"/>
          </p:cNvPicPr>
          <p:nvPr/>
        </p:nvPicPr>
        <p:blipFill rotWithShape="1">
          <a:blip r:embed="rId2">
            <a:alphaModFix amt="50000"/>
          </a:blip>
          <a:srcRect/>
          <a:stretch/>
        </p:blipFill>
        <p:spPr>
          <a:xfrm>
            <a:off x="0" y="10"/>
            <a:ext cx="9143980" cy="5143490"/>
          </a:xfrm>
          <a:prstGeom prst="rect">
            <a:avLst/>
          </a:prstGeom>
        </p:spPr>
      </p:pic>
      <p:sp>
        <p:nvSpPr>
          <p:cNvPr id="2" name="Title 1"/>
          <p:cNvSpPr>
            <a:spLocks noGrp="1"/>
          </p:cNvSpPr>
          <p:nvPr>
            <p:ph type="ctrTitle"/>
          </p:nvPr>
        </p:nvSpPr>
        <p:spPr>
          <a:xfrm>
            <a:off x="1143000" y="841771"/>
            <a:ext cx="6858000" cy="2175389"/>
          </a:xfrm>
        </p:spPr>
        <p:txBody>
          <a:bodyPr>
            <a:normAutofit/>
          </a:bodyPr>
          <a:lstStyle/>
          <a:p>
            <a:r>
              <a:rPr lang="en-US" dirty="0">
                <a:ln>
                  <a:solidFill>
                    <a:srgbClr val="000000"/>
                  </a:solidFill>
                </a:ln>
                <a:solidFill>
                  <a:srgbClr val="FFFFFF"/>
                </a:solidFill>
              </a:rPr>
              <a:t>Class 4</a:t>
            </a:r>
          </a:p>
        </p:txBody>
      </p:sp>
      <p:sp>
        <p:nvSpPr>
          <p:cNvPr id="3" name="Subtitle 2"/>
          <p:cNvSpPr>
            <a:spLocks noGrp="1"/>
          </p:cNvSpPr>
          <p:nvPr>
            <p:ph type="subTitle" idx="1"/>
          </p:nvPr>
        </p:nvSpPr>
        <p:spPr>
          <a:xfrm>
            <a:off x="1143000" y="3119553"/>
            <a:ext cx="6858000" cy="823796"/>
          </a:xfrm>
        </p:spPr>
        <p:txBody>
          <a:bodyPr>
            <a:normAutofit/>
          </a:bodyPr>
          <a:lstStyle/>
          <a:p>
            <a:r>
              <a:rPr lang="en-US" dirty="0">
                <a:ln>
                  <a:solidFill>
                    <a:srgbClr val="000000"/>
                  </a:solidFill>
                </a:ln>
                <a:solidFill>
                  <a:srgbClr val="FFFFFF"/>
                </a:solidFill>
              </a:rPr>
              <a:t>Advanced Collisions and Physics</a:t>
            </a:r>
          </a:p>
        </p:txBody>
      </p:sp>
    </p:spTree>
    <p:extLst>
      <p:ext uri="{BB962C8B-B14F-4D97-AF65-F5344CB8AC3E}">
        <p14:creationId xmlns:p14="http://schemas.microsoft.com/office/powerpoint/2010/main" val="317123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More Support Function Examples</a:t>
            </a:r>
          </a:p>
        </p:txBody>
      </p:sp>
      <mc:AlternateContent xmlns:mc="http://schemas.openxmlformats.org/markup-compatibility/2006" xmlns:a14="http://schemas.microsoft.com/office/drawing/2010/main">
        <mc:Choice Requires="a14">
          <p:sp>
            <p:nvSpPr>
              <p:cNvPr id="6" name="Content Placeholder 5"/>
              <p:cNvSpPr>
                <a:spLocks noGrp="1"/>
              </p:cNvSpPr>
              <p:nvPr>
                <p:ph sz="half" idx="1"/>
              </p:nvPr>
            </p:nvSpPr>
            <p:spPr>
              <a:xfrm>
                <a:off x="1109614" y="991883"/>
                <a:ext cx="6979370" cy="1184891"/>
              </a:xfrm>
            </p:spPr>
            <p:txBody>
              <a:bodyPr>
                <a:normAutofit/>
              </a:bodyPr>
              <a:lstStyle/>
              <a:p>
                <a:r>
                  <a:rPr lang="en-US" dirty="0"/>
                  <a:t>Given a direction </a:t>
                </a:r>
                <a14:m>
                  <m:oMath xmlns:m="http://schemas.openxmlformats.org/officeDocument/2006/math">
                    <m:r>
                      <a:rPr lang="en-US" i="1">
                        <a:latin typeface="Cambria Math" panose="02040503050406030204" pitchFamily="18" charset="0"/>
                      </a:rPr>
                      <m:t>𝑣</m:t>
                    </m:r>
                  </m:oMath>
                </a14:m>
                <a:r>
                  <a:rPr lang="en-US" dirty="0"/>
                  <a:t>, the support function </a:t>
                </a:r>
                <a14:m>
                  <m:oMath xmlns:m="http://schemas.openxmlformats.org/officeDocument/2006/math">
                    <m:r>
                      <a:rPr lang="en-US" i="1">
                        <a:latin typeface="Cambria Math" panose="02040503050406030204" pitchFamily="18" charset="0"/>
                      </a:rPr>
                      <m:t>𝑓</m:t>
                    </m:r>
                  </m:oMath>
                </a14:m>
                <a:r>
                  <a:rPr lang="en-US" dirty="0"/>
                  <a:t> of a shape </a:t>
                </a:r>
                <a14:m>
                  <m:oMath xmlns:m="http://schemas.openxmlformats.org/officeDocument/2006/math">
                    <m:r>
                      <a:rPr lang="en-US" i="1">
                        <a:latin typeface="Cambria Math" panose="02040503050406030204" pitchFamily="18" charset="0"/>
                      </a:rPr>
                      <m:t>𝑠</m:t>
                    </m:r>
                  </m:oMath>
                </a14:m>
                <a:r>
                  <a:rPr lang="en-US" i="1" dirty="0"/>
                  <a:t> </a:t>
                </a:r>
                <a:r>
                  <a:rPr lang="en-US" dirty="0"/>
                  <a:t>is </a:t>
                </a:r>
                <a14:m>
                  <m:oMath xmlns:m="http://schemas.openxmlformats.org/officeDocument/2006/math">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𝑣</m:t>
                        </m:r>
                      </m:e>
                    </m:d>
                    <m:r>
                      <a:rPr lang="en-US">
                        <a:latin typeface="Cambria Math" panose="02040503050406030204" pitchFamily="18" charset="0"/>
                      </a:rPr>
                      <m:t>=</m:t>
                    </m:r>
                    <m:limLow>
                      <m:limLowPr>
                        <m:ctrlPr>
                          <a:rPr lang="en-US" i="1">
                            <a:latin typeface="Cambria Math" panose="02040503050406030204" pitchFamily="18" charset="0"/>
                          </a:rPr>
                        </m:ctrlPr>
                      </m:limLowPr>
                      <m:e>
                        <m:r>
                          <m:rPr>
                            <m:sty m:val="p"/>
                          </m:rPr>
                          <a:rPr lang="en-US">
                            <a:latin typeface="Cambria Math" panose="02040503050406030204" pitchFamily="18" charset="0"/>
                          </a:rPr>
                          <m:t>max</m:t>
                        </m:r>
                        <m:r>
                          <a:rPr lang="en-US" i="1">
                            <a:latin typeface="Cambria Math" panose="02040503050406030204" pitchFamily="18" charset="0"/>
                          </a:rPr>
                          <m:t> </m:t>
                        </m:r>
                      </m:e>
                      <m:lim>
                        <m:d>
                          <m:dPr>
                            <m:begChr m:val="{"/>
                            <m:endChr m:val="}"/>
                            <m:ctrlPr>
                              <a:rPr lang="en-US" i="1">
                                <a:latin typeface="Cambria Math" panose="02040503050406030204" pitchFamily="18" charset="0"/>
                              </a:rPr>
                            </m:ctrlPr>
                          </m:dPr>
                          <m:e>
                            <m:r>
                              <m:rPr>
                                <m:sty m:val="p"/>
                              </m:rPr>
                              <a:rPr lang="en-US">
                                <a:latin typeface="Cambria Math" panose="02040503050406030204" pitchFamily="18" charset="0"/>
                              </a:rPr>
                              <m:t>p</m:t>
                            </m:r>
                            <m:r>
                              <a:rPr lang="en-US" i="1">
                                <a:latin typeface="Cambria Math" panose="02040503050406030204" pitchFamily="18" charset="0"/>
                              </a:rPr>
                              <m:t>∈</m:t>
                            </m:r>
                            <m:r>
                              <a:rPr lang="en-US" i="1">
                                <a:latin typeface="Cambria Math" panose="02040503050406030204" pitchFamily="18" charset="0"/>
                              </a:rPr>
                              <m:t>𝑠</m:t>
                            </m:r>
                          </m:e>
                        </m:d>
                      </m:lim>
                    </m:limLow>
                    <m:r>
                      <a:rPr lang="en-US" i="1">
                        <a:latin typeface="Cambria Math" panose="02040503050406030204" pitchFamily="18" charset="0"/>
                      </a:rPr>
                      <m:t>𝑣</m:t>
                    </m:r>
                    <m:r>
                      <a:rPr lang="en-US" i="1" dirty="0">
                        <a:latin typeface="Cambria Math" panose="02040503050406030204" pitchFamily="18" charset="0"/>
                      </a:rPr>
                      <m:t>⋅</m:t>
                    </m:r>
                    <m:r>
                      <a:rPr lang="en-US" i="1" dirty="0">
                        <a:latin typeface="Cambria Math" panose="02040503050406030204" pitchFamily="18" charset="0"/>
                      </a:rPr>
                      <m:t>𝑝</m:t>
                    </m:r>
                  </m:oMath>
                </a14:m>
                <a:endParaRPr lang="en-US" dirty="0"/>
              </a:p>
              <a:p>
                <a:pPr lvl="1"/>
                <a:endParaRPr lang="en-US" dirty="0"/>
              </a:p>
              <a:p>
                <a:pPr lvl="1"/>
                <a:endParaRPr lang="en-US" dirty="0"/>
              </a:p>
              <a:p>
                <a:endParaRPr lang="en-US" dirty="0"/>
              </a:p>
            </p:txBody>
          </p:sp>
        </mc:Choice>
        <mc:Fallback xmlns="">
          <p:sp>
            <p:nvSpPr>
              <p:cNvPr id="6" name="Content Placeholder 5"/>
              <p:cNvSpPr>
                <a:spLocks noGrp="1" noRot="1" noChangeAspect="1" noMove="1" noResize="1" noEditPoints="1" noAdjustHandles="1" noChangeArrowheads="1" noChangeShapeType="1" noTextEdit="1"/>
              </p:cNvSpPr>
              <p:nvPr>
                <p:ph sz="half" idx="1"/>
              </p:nvPr>
            </p:nvSpPr>
            <p:spPr>
              <a:xfrm>
                <a:off x="1109614" y="991883"/>
                <a:ext cx="6979370" cy="1184891"/>
              </a:xfrm>
              <a:blipFill>
                <a:blip r:embed="rId2"/>
                <a:stretch>
                  <a:fillRect l="-1636" t="-6383" r="-2545"/>
                </a:stretch>
              </a:blipFill>
            </p:spPr>
            <p:txBody>
              <a:bodyPr/>
              <a:lstStyle/>
              <a:p>
                <a:r>
                  <a:rPr lang="en-US">
                    <a:noFill/>
                  </a:rPr>
                  <a:t> </a:t>
                </a:r>
              </a:p>
            </p:txBody>
          </p:sp>
        </mc:Fallback>
      </mc:AlternateContent>
      <p:sp>
        <p:nvSpPr>
          <p:cNvPr id="52" name="TextBox 51">
            <a:extLst>
              <a:ext uri="{FF2B5EF4-FFF2-40B4-BE49-F238E27FC236}">
                <a16:creationId xmlns:a16="http://schemas.microsoft.com/office/drawing/2014/main" id="{F1AC1C5D-720E-6340-8621-8D4374236C22}"/>
              </a:ext>
            </a:extLst>
          </p:cNvPr>
          <p:cNvSpPr txBox="1"/>
          <p:nvPr/>
        </p:nvSpPr>
        <p:spPr>
          <a:xfrm>
            <a:off x="6886280" y="1028988"/>
            <a:ext cx="1447800" cy="369332"/>
          </a:xfrm>
          <a:prstGeom prst="rect">
            <a:avLst/>
          </a:prstGeom>
          <a:noFill/>
        </p:spPr>
        <p:txBody>
          <a:bodyPr wrap="square" rtlCol="0">
            <a:spAutoFit/>
          </a:bodyPr>
          <a:lstStyle/>
          <a:p>
            <a:r>
              <a:rPr lang="en-US" i="1" dirty="0"/>
              <a:t>v</a:t>
            </a:r>
          </a:p>
        </p:txBody>
      </p:sp>
      <p:cxnSp>
        <p:nvCxnSpPr>
          <p:cNvPr id="25" name="Straight Arrow Connector 24">
            <a:extLst>
              <a:ext uri="{FF2B5EF4-FFF2-40B4-BE49-F238E27FC236}">
                <a16:creationId xmlns:a16="http://schemas.microsoft.com/office/drawing/2014/main" id="{AD5099FA-8A6C-CE4F-8D91-C66EC102D94E}"/>
              </a:ext>
            </a:extLst>
          </p:cNvPr>
          <p:cNvCxnSpPr>
            <a:cxnSpLocks/>
          </p:cNvCxnSpPr>
          <p:nvPr/>
        </p:nvCxnSpPr>
        <p:spPr>
          <a:xfrm flipH="1" flipV="1">
            <a:off x="2284617" y="2896882"/>
            <a:ext cx="136743" cy="55653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0" name="Straight Arrow Connector 29">
            <a:extLst>
              <a:ext uri="{FF2B5EF4-FFF2-40B4-BE49-F238E27FC236}">
                <a16:creationId xmlns:a16="http://schemas.microsoft.com/office/drawing/2014/main" id="{6153A488-B383-9B40-9DED-8011533A03B5}"/>
              </a:ext>
            </a:extLst>
          </p:cNvPr>
          <p:cNvCxnSpPr>
            <a:cxnSpLocks/>
          </p:cNvCxnSpPr>
          <p:nvPr/>
        </p:nvCxnSpPr>
        <p:spPr>
          <a:xfrm flipH="1">
            <a:off x="2220145" y="4091018"/>
            <a:ext cx="228173" cy="52888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34" name="TextBox 33">
            <a:extLst>
              <a:ext uri="{FF2B5EF4-FFF2-40B4-BE49-F238E27FC236}">
                <a16:creationId xmlns:a16="http://schemas.microsoft.com/office/drawing/2014/main" id="{CB5AF22F-C5C7-B143-B032-648AA92000F9}"/>
              </a:ext>
            </a:extLst>
          </p:cNvPr>
          <p:cNvSpPr txBox="1"/>
          <p:nvPr/>
        </p:nvSpPr>
        <p:spPr>
          <a:xfrm>
            <a:off x="838200" y="2277885"/>
            <a:ext cx="1447800" cy="369332"/>
          </a:xfrm>
          <a:prstGeom prst="rect">
            <a:avLst/>
          </a:prstGeom>
          <a:noFill/>
        </p:spPr>
        <p:txBody>
          <a:bodyPr wrap="square" rtlCol="0">
            <a:spAutoFit/>
          </a:bodyPr>
          <a:lstStyle/>
          <a:p>
            <a:r>
              <a:rPr lang="en-US" dirty="0"/>
              <a:t>Shape</a:t>
            </a:r>
          </a:p>
        </p:txBody>
      </p:sp>
      <p:sp>
        <p:nvSpPr>
          <p:cNvPr id="36" name="TextBox 35">
            <a:extLst>
              <a:ext uri="{FF2B5EF4-FFF2-40B4-BE49-F238E27FC236}">
                <a16:creationId xmlns:a16="http://schemas.microsoft.com/office/drawing/2014/main" id="{C01CC3C3-1D51-8744-A879-BF6298D67211}"/>
              </a:ext>
            </a:extLst>
          </p:cNvPr>
          <p:cNvSpPr txBox="1"/>
          <p:nvPr/>
        </p:nvSpPr>
        <p:spPr>
          <a:xfrm>
            <a:off x="2209800" y="2278618"/>
            <a:ext cx="1447800" cy="369332"/>
          </a:xfrm>
          <a:prstGeom prst="rect">
            <a:avLst/>
          </a:prstGeom>
          <a:noFill/>
        </p:spPr>
        <p:txBody>
          <a:bodyPr wrap="square" rtlCol="0">
            <a:spAutoFit/>
          </a:bodyPr>
          <a:lstStyle/>
          <a:p>
            <a:r>
              <a:rPr lang="en-US" i="1" dirty="0"/>
              <a:t>v</a:t>
            </a:r>
          </a:p>
        </p:txBody>
      </p:sp>
      <p:sp>
        <p:nvSpPr>
          <p:cNvPr id="37" name="TextBox 36">
            <a:extLst>
              <a:ext uri="{FF2B5EF4-FFF2-40B4-BE49-F238E27FC236}">
                <a16:creationId xmlns:a16="http://schemas.microsoft.com/office/drawing/2014/main" id="{6ED24990-429D-F544-8561-9B6BDE2EB7B8}"/>
              </a:ext>
            </a:extLst>
          </p:cNvPr>
          <p:cNvSpPr txBox="1"/>
          <p:nvPr/>
        </p:nvSpPr>
        <p:spPr>
          <a:xfrm>
            <a:off x="2909740" y="2278618"/>
            <a:ext cx="1738460" cy="369332"/>
          </a:xfrm>
          <a:prstGeom prst="rect">
            <a:avLst/>
          </a:prstGeom>
          <a:noFill/>
        </p:spPr>
        <p:txBody>
          <a:bodyPr wrap="square" rtlCol="0">
            <a:spAutoFit/>
          </a:bodyPr>
          <a:lstStyle/>
          <a:p>
            <a:r>
              <a:rPr lang="en-US" i="1" dirty="0"/>
              <a:t>f(v) </a:t>
            </a:r>
            <a:r>
              <a:rPr lang="en-US" dirty="0"/>
              <a:t>(red point)</a:t>
            </a:r>
          </a:p>
        </p:txBody>
      </p:sp>
      <p:sp>
        <p:nvSpPr>
          <p:cNvPr id="2" name="Triangle 1">
            <a:extLst>
              <a:ext uri="{FF2B5EF4-FFF2-40B4-BE49-F238E27FC236}">
                <a16:creationId xmlns:a16="http://schemas.microsoft.com/office/drawing/2014/main" id="{AF3A79D8-8F7F-D644-AF17-7CAEC543AA37}"/>
              </a:ext>
            </a:extLst>
          </p:cNvPr>
          <p:cNvSpPr/>
          <p:nvPr/>
        </p:nvSpPr>
        <p:spPr>
          <a:xfrm>
            <a:off x="664590" y="2748328"/>
            <a:ext cx="1066321" cy="95197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riangle 39">
            <a:extLst>
              <a:ext uri="{FF2B5EF4-FFF2-40B4-BE49-F238E27FC236}">
                <a16:creationId xmlns:a16="http://schemas.microsoft.com/office/drawing/2014/main" id="{26B73901-53DC-ED42-AE36-C53D8A459E8E}"/>
              </a:ext>
            </a:extLst>
          </p:cNvPr>
          <p:cNvSpPr/>
          <p:nvPr/>
        </p:nvSpPr>
        <p:spPr>
          <a:xfrm>
            <a:off x="3010139" y="2772940"/>
            <a:ext cx="1066321" cy="95197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56119BF2-F2F2-0C4B-907E-594D9F2E7474}"/>
              </a:ext>
            </a:extLst>
          </p:cNvPr>
          <p:cNvSpPr/>
          <p:nvPr/>
        </p:nvSpPr>
        <p:spPr>
          <a:xfrm>
            <a:off x="3390899" y="2691563"/>
            <a:ext cx="304800" cy="3048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Chord 12">
            <a:extLst>
              <a:ext uri="{FF2B5EF4-FFF2-40B4-BE49-F238E27FC236}">
                <a16:creationId xmlns:a16="http://schemas.microsoft.com/office/drawing/2014/main" id="{D56C3B26-86C3-9D4B-B034-663C5C620A3B}"/>
              </a:ext>
            </a:extLst>
          </p:cNvPr>
          <p:cNvSpPr/>
          <p:nvPr/>
        </p:nvSpPr>
        <p:spPr>
          <a:xfrm>
            <a:off x="631006" y="3895782"/>
            <a:ext cx="1066321" cy="1004473"/>
          </a:xfrm>
          <a:prstGeom prst="cho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hord 44">
            <a:extLst>
              <a:ext uri="{FF2B5EF4-FFF2-40B4-BE49-F238E27FC236}">
                <a16:creationId xmlns:a16="http://schemas.microsoft.com/office/drawing/2014/main" id="{FACCEE9D-AB13-0542-A8D1-947885CCCDD7}"/>
              </a:ext>
            </a:extLst>
          </p:cNvPr>
          <p:cNvSpPr/>
          <p:nvPr/>
        </p:nvSpPr>
        <p:spPr>
          <a:xfrm>
            <a:off x="3062368" y="3922399"/>
            <a:ext cx="1066321" cy="1004473"/>
          </a:xfrm>
          <a:prstGeom prst="cho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417EBA50-D089-A347-A3A2-29CEA9DB3219}"/>
              </a:ext>
            </a:extLst>
          </p:cNvPr>
          <p:cNvSpPr/>
          <p:nvPr/>
        </p:nvSpPr>
        <p:spPr>
          <a:xfrm>
            <a:off x="3238499" y="4693095"/>
            <a:ext cx="304800" cy="3048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6" name="Content Placeholder 5">
            <a:extLst>
              <a:ext uri="{FF2B5EF4-FFF2-40B4-BE49-F238E27FC236}">
                <a16:creationId xmlns:a16="http://schemas.microsoft.com/office/drawing/2014/main" id="{191FEF01-FD94-394F-B99E-13C6389751A9}"/>
              </a:ext>
            </a:extLst>
          </p:cNvPr>
          <p:cNvSpPr txBox="1">
            <a:spLocks/>
          </p:cNvSpPr>
          <p:nvPr/>
        </p:nvSpPr>
        <p:spPr>
          <a:xfrm>
            <a:off x="4572000" y="2443570"/>
            <a:ext cx="3810000" cy="2208693"/>
          </a:xfrm>
          <a:prstGeom prst="rect">
            <a:avLst/>
          </a:prstGeom>
        </p:spPr>
        <p:txBody>
          <a:bodyPr vert="horz" lIns="91440" tIns="45720" rIns="91440" bIns="45720" rtlCol="0">
            <a:normAutofit fontScale="85000" lnSpcReduction="1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Note the first example</a:t>
            </a:r>
          </a:p>
          <a:p>
            <a:pPr lvl="1"/>
            <a:r>
              <a:rPr lang="en-US" dirty="0"/>
              <a:t>The point returned is not necessary the exact point that the arrow is pointing to</a:t>
            </a:r>
          </a:p>
          <a:p>
            <a:pPr lvl="1"/>
            <a:r>
              <a:rPr lang="en-US" dirty="0"/>
              <a:t>Instead, the point returned is the point that maximizes the dot product</a:t>
            </a:r>
          </a:p>
          <a:p>
            <a:pPr lvl="1"/>
            <a:endParaRPr lang="en-US" dirty="0"/>
          </a:p>
          <a:p>
            <a:pPr lvl="1"/>
            <a:endParaRPr lang="en-US" dirty="0"/>
          </a:p>
          <a:p>
            <a:pPr lvl="1"/>
            <a:endParaRPr lang="en-US" dirty="0"/>
          </a:p>
          <a:p>
            <a:endParaRPr lang="en-US" dirty="0"/>
          </a:p>
        </p:txBody>
      </p:sp>
    </p:spTree>
    <p:extLst>
      <p:ext uri="{BB962C8B-B14F-4D97-AF65-F5344CB8AC3E}">
        <p14:creationId xmlns:p14="http://schemas.microsoft.com/office/powerpoint/2010/main" val="2884720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Support Functions Takeaway</a:t>
            </a:r>
          </a:p>
        </p:txBody>
      </p:sp>
      <p:sp>
        <p:nvSpPr>
          <p:cNvPr id="4" name="Content Placeholder 3">
            <a:extLst>
              <a:ext uri="{FF2B5EF4-FFF2-40B4-BE49-F238E27FC236}">
                <a16:creationId xmlns:a16="http://schemas.microsoft.com/office/drawing/2014/main" id="{319F4F09-1475-E64D-A1F8-4E162E6090E6}"/>
              </a:ext>
            </a:extLst>
          </p:cNvPr>
          <p:cNvSpPr>
            <a:spLocks noGrp="1"/>
          </p:cNvSpPr>
          <p:nvPr>
            <p:ph sz="half" idx="1"/>
          </p:nvPr>
        </p:nvSpPr>
        <p:spPr>
          <a:xfrm>
            <a:off x="457200" y="1200151"/>
            <a:ext cx="7924800" cy="3394472"/>
          </a:xfrm>
        </p:spPr>
        <p:txBody>
          <a:bodyPr/>
          <a:lstStyle/>
          <a:p>
            <a:r>
              <a:rPr lang="en-US" dirty="0"/>
              <a:t>In a very broad sense, you can think of a support function as a function that </a:t>
            </a:r>
            <a:r>
              <a:rPr lang="en-US" b="1" dirty="0"/>
              <a:t>takes in a direction and returns a point on the boundary of the shape</a:t>
            </a:r>
            <a:r>
              <a:rPr lang="en-US" dirty="0"/>
              <a:t> </a:t>
            </a:r>
            <a:r>
              <a:rPr lang="en-US" b="1" dirty="0"/>
              <a:t>farthest in that direction</a:t>
            </a:r>
          </a:p>
        </p:txBody>
      </p:sp>
    </p:spTree>
    <p:extLst>
      <p:ext uri="{BB962C8B-B14F-4D97-AF65-F5344CB8AC3E}">
        <p14:creationId xmlns:p14="http://schemas.microsoft.com/office/powerpoint/2010/main" val="12631810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Support Functions for 3D Shapes</a:t>
            </a:r>
          </a:p>
        </p:txBody>
      </p:sp>
      <p:pic>
        <p:nvPicPr>
          <p:cNvPr id="8" name="Picture 7" descr="Text&#10;&#10;Description automatically generated">
            <a:extLst>
              <a:ext uri="{FF2B5EF4-FFF2-40B4-BE49-F238E27FC236}">
                <a16:creationId xmlns:a16="http://schemas.microsoft.com/office/drawing/2014/main" id="{16E9FBE2-37FE-F74A-A99D-654C7132DF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6812" y="3351032"/>
            <a:ext cx="4182375" cy="1184636"/>
          </a:xfrm>
          <a:prstGeom prst="rect">
            <a:avLst/>
          </a:prstGeom>
        </p:spPr>
      </p:pic>
      <p:pic>
        <p:nvPicPr>
          <p:cNvPr id="10" name="Picture 9" descr="Text, letter&#10;&#10;Description automatically generated">
            <a:extLst>
              <a:ext uri="{FF2B5EF4-FFF2-40B4-BE49-F238E27FC236}">
                <a16:creationId xmlns:a16="http://schemas.microsoft.com/office/drawing/2014/main" id="{82F4C83C-5383-834A-ACA6-4183FD69C6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00150"/>
            <a:ext cx="4267200" cy="1772265"/>
          </a:xfrm>
          <a:prstGeom prst="rect">
            <a:avLst/>
          </a:prstGeom>
        </p:spPr>
      </p:pic>
      <p:pic>
        <p:nvPicPr>
          <p:cNvPr id="12" name="Picture 11" descr="Text, letter&#10;&#10;Description automatically generated">
            <a:extLst>
              <a:ext uri="{FF2B5EF4-FFF2-40B4-BE49-F238E27FC236}">
                <a16:creationId xmlns:a16="http://schemas.microsoft.com/office/drawing/2014/main" id="{210D7900-4C62-CC4B-A177-967DDCE40B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3871" y="1352550"/>
            <a:ext cx="4113321" cy="1378371"/>
          </a:xfrm>
          <a:prstGeom prst="rect">
            <a:avLst/>
          </a:prstGeom>
        </p:spPr>
      </p:pic>
      <p:pic>
        <p:nvPicPr>
          <p:cNvPr id="14" name="Picture 13" descr="Graphical user interface, text&#10;&#10;Description automatically generated">
            <a:extLst>
              <a:ext uri="{FF2B5EF4-FFF2-40B4-BE49-F238E27FC236}">
                <a16:creationId xmlns:a16="http://schemas.microsoft.com/office/drawing/2014/main" id="{6D150BDA-FB16-D24F-B7A9-5E36B04B87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4800" y="3254926"/>
            <a:ext cx="4267200" cy="1280742"/>
          </a:xfrm>
          <a:prstGeom prst="rect">
            <a:avLst/>
          </a:prstGeom>
        </p:spPr>
      </p:pic>
      <p:sp>
        <p:nvSpPr>
          <p:cNvPr id="15" name="TextBox 14">
            <a:extLst>
              <a:ext uri="{FF2B5EF4-FFF2-40B4-BE49-F238E27FC236}">
                <a16:creationId xmlns:a16="http://schemas.microsoft.com/office/drawing/2014/main" id="{D34D1DCA-EAA0-6648-85F0-4817F495D19C}"/>
              </a:ext>
            </a:extLst>
          </p:cNvPr>
          <p:cNvSpPr txBox="1"/>
          <p:nvPr/>
        </p:nvSpPr>
        <p:spPr>
          <a:xfrm>
            <a:off x="304800" y="4490005"/>
            <a:ext cx="8763000" cy="923330"/>
          </a:xfrm>
          <a:prstGeom prst="rect">
            <a:avLst/>
          </a:prstGeom>
          <a:noFill/>
        </p:spPr>
        <p:txBody>
          <a:bodyPr wrap="square" rtlCol="0">
            <a:spAutoFit/>
          </a:bodyPr>
          <a:lstStyle/>
          <a:p>
            <a:r>
              <a:rPr lang="en-US" dirty="0"/>
              <a:t>From A Fast and Robust GJK Implementation for Collision Detection of Convex Objects </a:t>
            </a:r>
          </a:p>
          <a:p>
            <a:r>
              <a:rPr lang="en-US" dirty="0"/>
              <a:t>GINO VAN DEN BERGEN </a:t>
            </a:r>
          </a:p>
          <a:p>
            <a:endParaRPr lang="en-US" dirty="0"/>
          </a:p>
        </p:txBody>
      </p:sp>
    </p:spTree>
    <p:extLst>
      <p:ext uri="{BB962C8B-B14F-4D97-AF65-F5344CB8AC3E}">
        <p14:creationId xmlns:p14="http://schemas.microsoft.com/office/powerpoint/2010/main" val="1602940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a:t>Minkowski</a:t>
            </a:r>
            <a:r>
              <a:rPr lang="en-US" dirty="0"/>
              <a:t> Difference</a:t>
            </a:r>
          </a:p>
        </p:txBody>
      </p:sp>
      <p:sp>
        <p:nvSpPr>
          <p:cNvPr id="6" name="Content Placeholder 5"/>
          <p:cNvSpPr>
            <a:spLocks noGrp="1"/>
          </p:cNvSpPr>
          <p:nvPr>
            <p:ph sz="half" idx="1"/>
          </p:nvPr>
        </p:nvSpPr>
        <p:spPr>
          <a:xfrm>
            <a:off x="457200" y="1200151"/>
            <a:ext cx="4038600" cy="3809999"/>
          </a:xfrm>
        </p:spPr>
        <p:txBody>
          <a:bodyPr>
            <a:normAutofit fontScale="92500" lnSpcReduction="20000"/>
          </a:bodyPr>
          <a:lstStyle/>
          <a:p>
            <a:pPr marL="457200" lvl="1" indent="0">
              <a:buNone/>
            </a:pPr>
            <a:endParaRPr lang="en-US" dirty="0"/>
          </a:p>
          <a:p>
            <a:r>
              <a:rPr lang="en-US" dirty="0"/>
              <a:t>The </a:t>
            </a:r>
            <a:r>
              <a:rPr lang="en-US" dirty="0" err="1"/>
              <a:t>Minkowski</a:t>
            </a:r>
            <a:r>
              <a:rPr lang="en-US" dirty="0"/>
              <a:t> difference of shapes </a:t>
            </a:r>
            <a:r>
              <a:rPr lang="en-US" i="1" dirty="0"/>
              <a:t>A</a:t>
            </a:r>
            <a:r>
              <a:rPr lang="en-US" dirty="0"/>
              <a:t> and </a:t>
            </a:r>
            <a:r>
              <a:rPr lang="en-US" i="1" dirty="0"/>
              <a:t>B</a:t>
            </a:r>
            <a:r>
              <a:rPr lang="en-US" dirty="0"/>
              <a:t> is the set of points that are the difference of a point in A and a point in </a:t>
            </a:r>
            <a:r>
              <a:rPr lang="en-US" i="1" dirty="0"/>
              <a:t>B</a:t>
            </a:r>
          </a:p>
          <a:p>
            <a:r>
              <a:rPr lang="en-US" dirty="0"/>
              <a:t>In other words, if we subtract every point in </a:t>
            </a:r>
            <a:r>
              <a:rPr lang="en-US" i="1" dirty="0"/>
              <a:t>B</a:t>
            </a:r>
            <a:r>
              <a:rPr lang="en-US" dirty="0"/>
              <a:t> from every point in </a:t>
            </a:r>
            <a:r>
              <a:rPr lang="en-US" i="1" dirty="0"/>
              <a:t>A</a:t>
            </a:r>
            <a:r>
              <a:rPr lang="en-US" dirty="0"/>
              <a:t> we get the </a:t>
            </a:r>
            <a:r>
              <a:rPr lang="en-US" dirty="0" err="1"/>
              <a:t>Minkowski</a:t>
            </a:r>
            <a:r>
              <a:rPr lang="en-US" dirty="0"/>
              <a:t> difference</a:t>
            </a:r>
          </a:p>
        </p:txBody>
      </p:sp>
      <p:pic>
        <p:nvPicPr>
          <p:cNvPr id="2" name="Picture 1">
            <a:extLst>
              <a:ext uri="{FF2B5EF4-FFF2-40B4-BE49-F238E27FC236}">
                <a16:creationId xmlns:a16="http://schemas.microsoft.com/office/drawing/2014/main" id="{7388C49B-DAA2-FD48-B3B1-4DDAA0886B65}"/>
              </a:ext>
            </a:extLst>
          </p:cNvPr>
          <p:cNvPicPr>
            <a:picLocks noChangeAspect="1"/>
          </p:cNvPicPr>
          <p:nvPr/>
        </p:nvPicPr>
        <p:blipFill rotWithShape="1">
          <a:blip r:embed="rId2"/>
          <a:srcRect b="17599"/>
          <a:stretch/>
        </p:blipFill>
        <p:spPr>
          <a:xfrm>
            <a:off x="4495800" y="1733550"/>
            <a:ext cx="4622783" cy="2057400"/>
          </a:xfrm>
          <a:prstGeom prst="rect">
            <a:avLst/>
          </a:prstGeom>
        </p:spPr>
      </p:pic>
    </p:spTree>
    <p:extLst>
      <p:ext uri="{BB962C8B-B14F-4D97-AF65-F5344CB8AC3E}">
        <p14:creationId xmlns:p14="http://schemas.microsoft.com/office/powerpoint/2010/main" val="30658022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a:t>Minkowski</a:t>
            </a:r>
            <a:r>
              <a:rPr lang="en-US" dirty="0"/>
              <a:t> Difference</a:t>
            </a:r>
          </a:p>
        </p:txBody>
      </p:sp>
      <p:sp>
        <p:nvSpPr>
          <p:cNvPr id="6" name="Content Placeholder 5"/>
          <p:cNvSpPr>
            <a:spLocks noGrp="1"/>
          </p:cNvSpPr>
          <p:nvPr>
            <p:ph sz="half" idx="1"/>
          </p:nvPr>
        </p:nvSpPr>
        <p:spPr>
          <a:xfrm>
            <a:off x="457200" y="1200151"/>
            <a:ext cx="4038600" cy="3809999"/>
          </a:xfrm>
        </p:spPr>
        <p:txBody>
          <a:bodyPr>
            <a:normAutofit fontScale="77500" lnSpcReduction="20000"/>
          </a:bodyPr>
          <a:lstStyle/>
          <a:p>
            <a:pPr marL="457200" lvl="1" indent="0">
              <a:buNone/>
            </a:pPr>
            <a:endParaRPr lang="en-US" dirty="0"/>
          </a:p>
          <a:p>
            <a:r>
              <a:rPr lang="en-US" i="1" dirty="0"/>
              <a:t>A</a:t>
            </a:r>
            <a:r>
              <a:rPr lang="en-US" dirty="0"/>
              <a:t> and </a:t>
            </a:r>
            <a:r>
              <a:rPr lang="en-US" i="1" dirty="0"/>
              <a:t>B</a:t>
            </a:r>
            <a:r>
              <a:rPr lang="en-US" dirty="0"/>
              <a:t> are colliding if and only if the </a:t>
            </a:r>
            <a:r>
              <a:rPr lang="en-US" dirty="0" err="1"/>
              <a:t>Minkowski</a:t>
            </a:r>
            <a:r>
              <a:rPr lang="en-US" dirty="0"/>
              <a:t> difference contains the origin</a:t>
            </a:r>
          </a:p>
          <a:p>
            <a:pPr lvl="1"/>
            <a:r>
              <a:rPr lang="en-US" dirty="0"/>
              <a:t>Think about it this way: if </a:t>
            </a:r>
            <a:r>
              <a:rPr lang="en-US" i="1" dirty="0"/>
              <a:t>A</a:t>
            </a:r>
            <a:r>
              <a:rPr lang="en-US" dirty="0"/>
              <a:t> and </a:t>
            </a:r>
            <a:r>
              <a:rPr lang="en-US" i="1" dirty="0"/>
              <a:t>B </a:t>
            </a:r>
            <a:r>
              <a:rPr lang="en-US" dirty="0"/>
              <a:t>are colliding then they will overlap at some point in space</a:t>
            </a:r>
          </a:p>
          <a:p>
            <a:pPr lvl="1"/>
            <a:r>
              <a:rPr lang="en-US" dirty="0"/>
              <a:t>The </a:t>
            </a:r>
            <a:r>
              <a:rPr lang="en-US" dirty="0" err="1"/>
              <a:t>Minkowski</a:t>
            </a:r>
            <a:r>
              <a:rPr lang="en-US" dirty="0"/>
              <a:t> difference value resulting from this overlap is the origin</a:t>
            </a:r>
          </a:p>
          <a:p>
            <a:r>
              <a:rPr lang="en-US" dirty="0"/>
              <a:t>We can use this fact to determine whether two shapes are colliding</a:t>
            </a:r>
          </a:p>
        </p:txBody>
      </p:sp>
      <p:pic>
        <p:nvPicPr>
          <p:cNvPr id="2" name="Picture 1">
            <a:extLst>
              <a:ext uri="{FF2B5EF4-FFF2-40B4-BE49-F238E27FC236}">
                <a16:creationId xmlns:a16="http://schemas.microsoft.com/office/drawing/2014/main" id="{7388C49B-DAA2-FD48-B3B1-4DDAA0886B65}"/>
              </a:ext>
            </a:extLst>
          </p:cNvPr>
          <p:cNvPicPr>
            <a:picLocks noChangeAspect="1"/>
          </p:cNvPicPr>
          <p:nvPr/>
        </p:nvPicPr>
        <p:blipFill rotWithShape="1">
          <a:blip r:embed="rId2"/>
          <a:srcRect b="17599"/>
          <a:stretch/>
        </p:blipFill>
        <p:spPr>
          <a:xfrm>
            <a:off x="4495800" y="1733550"/>
            <a:ext cx="4622783" cy="2057400"/>
          </a:xfrm>
          <a:prstGeom prst="rect">
            <a:avLst/>
          </a:prstGeom>
        </p:spPr>
      </p:pic>
    </p:spTree>
    <p:extLst>
      <p:ext uri="{BB962C8B-B14F-4D97-AF65-F5344CB8AC3E}">
        <p14:creationId xmlns:p14="http://schemas.microsoft.com/office/powerpoint/2010/main" val="2865168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err="1"/>
              <a:t>Minkowski</a:t>
            </a:r>
            <a:r>
              <a:rPr lang="en-US" dirty="0"/>
              <a:t> Difference and Support Functions</a:t>
            </a:r>
          </a:p>
        </p:txBody>
      </p:sp>
      <mc:AlternateContent xmlns:mc="http://schemas.openxmlformats.org/markup-compatibility/2006" xmlns:a14="http://schemas.microsoft.com/office/drawing/2010/main">
        <mc:Choice Requires="a14">
          <p:sp>
            <p:nvSpPr>
              <p:cNvPr id="6" name="Content Placeholder 5"/>
              <p:cNvSpPr>
                <a:spLocks noGrp="1"/>
              </p:cNvSpPr>
              <p:nvPr>
                <p:ph sz="half" idx="1"/>
              </p:nvPr>
            </p:nvSpPr>
            <p:spPr>
              <a:xfrm>
                <a:off x="152400" y="1276350"/>
                <a:ext cx="4191000" cy="3809999"/>
              </a:xfrm>
            </p:spPr>
            <p:txBody>
              <a:bodyPr>
                <a:normAutofit fontScale="70000" lnSpcReduction="20000"/>
              </a:bodyPr>
              <a:lstStyle/>
              <a:p>
                <a:pPr marL="457200" lvl="1" indent="0">
                  <a:buNone/>
                </a:pPr>
                <a:endParaRPr lang="en-US" dirty="0"/>
              </a:p>
              <a:p>
                <a:r>
                  <a:rPr lang="en-US" dirty="0"/>
                  <a:t>It turns out that the </a:t>
                </a:r>
                <a:r>
                  <a:rPr lang="en-US" dirty="0" err="1"/>
                  <a:t>Minkowski</a:t>
                </a:r>
                <a:r>
                  <a:rPr lang="en-US" dirty="0"/>
                  <a:t> difference of two convex shapes is also convex</a:t>
                </a:r>
              </a:p>
              <a:p>
                <a:pPr lvl="1"/>
                <a:r>
                  <a:rPr lang="en-US" dirty="0"/>
                  <a:t>This means we can define the support function of the </a:t>
                </a:r>
                <a:r>
                  <a:rPr lang="en-US" dirty="0" err="1"/>
                  <a:t>Minkowski</a:t>
                </a:r>
                <a:r>
                  <a:rPr lang="en-US" dirty="0"/>
                  <a:t> difference!</a:t>
                </a:r>
              </a:p>
              <a:p>
                <a:r>
                  <a:rPr lang="en-US" dirty="0"/>
                  <a:t>The support function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𝐴</m:t>
                        </m:r>
                        <m:r>
                          <a:rPr lang="en-US" b="0" i="1" smtClean="0">
                            <a:latin typeface="Cambria Math" panose="02040503050406030204" pitchFamily="18" charset="0"/>
                          </a:rPr>
                          <m:t>−</m:t>
                        </m:r>
                        <m:r>
                          <a:rPr lang="en-US" b="0" i="1" smtClean="0">
                            <a:latin typeface="Cambria Math" panose="02040503050406030204" pitchFamily="18" charset="0"/>
                          </a:rPr>
                          <m:t>𝐵</m:t>
                        </m:r>
                      </m:sub>
                    </m:sSub>
                  </m:oMath>
                </a14:m>
                <a:r>
                  <a:rPr lang="en-US" dirty="0"/>
                  <a:t> of the </a:t>
                </a:r>
                <a:r>
                  <a:rPr lang="en-US" dirty="0" err="1"/>
                  <a:t>Minkowski</a:t>
                </a:r>
                <a:r>
                  <a:rPr lang="en-US" dirty="0"/>
                  <a:t> difference of shapes </a:t>
                </a:r>
                <a14:m>
                  <m:oMath xmlns:m="http://schemas.openxmlformats.org/officeDocument/2006/math">
                    <m:r>
                      <a:rPr lang="en-US" b="0" i="1" smtClean="0">
                        <a:latin typeface="Cambria Math" panose="02040503050406030204" pitchFamily="18" charset="0"/>
                      </a:rPr>
                      <m:t>𝐴</m:t>
                    </m:r>
                  </m:oMath>
                </a14:m>
                <a:r>
                  <a:rPr lang="en-US" dirty="0"/>
                  <a:t> and </a:t>
                </a:r>
                <a14:m>
                  <m:oMath xmlns:m="http://schemas.openxmlformats.org/officeDocument/2006/math">
                    <m:r>
                      <a:rPr lang="en-US" b="0" i="1" smtClean="0">
                        <a:latin typeface="Cambria Math" panose="02040503050406030204" pitchFamily="18" charset="0"/>
                      </a:rPr>
                      <m:t>𝐵</m:t>
                    </m:r>
                  </m:oMath>
                </a14:m>
                <a:r>
                  <a:rPr lang="en-US" dirty="0"/>
                  <a:t> with support functions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𝐴</m:t>
                        </m:r>
                      </m:sub>
                    </m:sSub>
                  </m:oMath>
                </a14:m>
                <a:r>
                  <a:rPr lang="en-US" dirty="0"/>
                  <a:t>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𝐵</m:t>
                        </m:r>
                      </m:sub>
                    </m:sSub>
                  </m:oMath>
                </a14:m>
                <a:r>
                  <a:rPr lang="en-US" dirty="0"/>
                  <a:t> is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𝐴</m:t>
                        </m:r>
                        <m:r>
                          <a:rPr lang="en-US" i="1">
                            <a:latin typeface="Cambria Math" panose="02040503050406030204" pitchFamily="18" charset="0"/>
                          </a:rPr>
                          <m:t>−</m:t>
                        </m:r>
                        <m:r>
                          <a:rPr lang="en-US" i="1">
                            <a:latin typeface="Cambria Math" panose="02040503050406030204" pitchFamily="18" charset="0"/>
                          </a:rPr>
                          <m:t>𝐵</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𝑣</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𝐴</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𝑣</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𝐵</m:t>
                        </m:r>
                      </m:sub>
                    </m:sSub>
                    <m:r>
                      <a:rPr lang="en-US" b="0" i="1" smtClean="0">
                        <a:latin typeface="Cambria Math" panose="02040503050406030204" pitchFamily="18" charset="0"/>
                      </a:rPr>
                      <m:t>(−</m:t>
                    </m:r>
                    <m:r>
                      <a:rPr lang="en-US" b="0" i="1" smtClean="0">
                        <a:latin typeface="Cambria Math" panose="02040503050406030204" pitchFamily="18" charset="0"/>
                      </a:rPr>
                      <m:t>𝑣</m:t>
                    </m:r>
                    <m:r>
                      <a:rPr lang="en-US" b="0" i="1" smtClean="0">
                        <a:latin typeface="Cambria Math" panose="02040503050406030204" pitchFamily="18" charset="0"/>
                      </a:rPr>
                      <m:t>)</m:t>
                    </m:r>
                  </m:oMath>
                </a14:m>
                <a:endParaRPr lang="en-US" dirty="0"/>
              </a:p>
              <a:p>
                <a:pPr lvl="1"/>
                <a:r>
                  <a:rPr lang="en-US" dirty="0"/>
                  <a:t>This identity requires a small proof that we will omit</a:t>
                </a:r>
              </a:p>
            </p:txBody>
          </p:sp>
        </mc:Choice>
        <mc:Fallback xmlns="">
          <p:sp>
            <p:nvSpPr>
              <p:cNvPr id="6" name="Content Placeholder 5"/>
              <p:cNvSpPr>
                <a:spLocks noGrp="1" noRot="1" noChangeAspect="1" noMove="1" noResize="1" noEditPoints="1" noAdjustHandles="1" noChangeArrowheads="1" noChangeShapeType="1" noTextEdit="1"/>
              </p:cNvSpPr>
              <p:nvPr>
                <p:ph sz="half" idx="1"/>
              </p:nvPr>
            </p:nvSpPr>
            <p:spPr>
              <a:xfrm>
                <a:off x="152400" y="1276350"/>
                <a:ext cx="4191000" cy="3809999"/>
              </a:xfrm>
              <a:blipFill>
                <a:blip r:embed="rId2"/>
                <a:stretch>
                  <a:fillRect l="-1208" r="-1813"/>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7388C49B-DAA2-FD48-B3B1-4DDAA0886B65}"/>
              </a:ext>
            </a:extLst>
          </p:cNvPr>
          <p:cNvPicPr>
            <a:picLocks noChangeAspect="1"/>
          </p:cNvPicPr>
          <p:nvPr/>
        </p:nvPicPr>
        <p:blipFill rotWithShape="1">
          <a:blip r:embed="rId3"/>
          <a:srcRect b="17599"/>
          <a:stretch/>
        </p:blipFill>
        <p:spPr>
          <a:xfrm>
            <a:off x="4495800" y="1733550"/>
            <a:ext cx="4622783" cy="2057400"/>
          </a:xfrm>
          <a:prstGeom prst="rect">
            <a:avLst/>
          </a:prstGeom>
        </p:spPr>
      </p:pic>
    </p:spTree>
    <p:extLst>
      <p:ext uri="{BB962C8B-B14F-4D97-AF65-F5344CB8AC3E}">
        <p14:creationId xmlns:p14="http://schemas.microsoft.com/office/powerpoint/2010/main" val="3482248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algorithm</a:t>
            </a:r>
          </a:p>
        </p:txBody>
      </p:sp>
      <p:sp>
        <p:nvSpPr>
          <p:cNvPr id="5" name="Text Placeholder 4"/>
          <p:cNvSpPr>
            <a:spLocks noGrp="1"/>
          </p:cNvSpPr>
          <p:nvPr>
            <p:ph type="body" idx="1"/>
          </p:nvPr>
        </p:nvSpPr>
        <p:spPr/>
        <p:txBody>
          <a:bodyPr/>
          <a:lstStyle/>
          <a:p>
            <a:r>
              <a:rPr lang="en-US" dirty="0"/>
              <a:t>GJK Algorithm</a:t>
            </a:r>
          </a:p>
        </p:txBody>
      </p:sp>
    </p:spTree>
    <p:extLst>
      <p:ext uri="{BB962C8B-B14F-4D97-AF65-F5344CB8AC3E}">
        <p14:creationId xmlns:p14="http://schemas.microsoft.com/office/powerpoint/2010/main" val="495529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5F91-08AA-4F68-A154-DE5353E6E064}"/>
              </a:ext>
            </a:extLst>
          </p:cNvPr>
          <p:cNvSpPr>
            <a:spLocks noGrp="1"/>
          </p:cNvSpPr>
          <p:nvPr>
            <p:ph type="title"/>
          </p:nvPr>
        </p:nvSpPr>
        <p:spPr/>
        <p:txBody>
          <a:bodyPr/>
          <a:lstStyle/>
          <a:p>
            <a:r>
              <a:rPr lang="en-US" dirty="0"/>
              <a:t>Collisions</a:t>
            </a:r>
          </a:p>
        </p:txBody>
      </p:sp>
      <p:sp>
        <p:nvSpPr>
          <p:cNvPr id="3" name="Content Placeholder 2">
            <a:extLst>
              <a:ext uri="{FF2B5EF4-FFF2-40B4-BE49-F238E27FC236}">
                <a16:creationId xmlns:a16="http://schemas.microsoft.com/office/drawing/2014/main" id="{0DBCDEF9-788C-4BEF-8304-799678EFDF10}"/>
              </a:ext>
            </a:extLst>
          </p:cNvPr>
          <p:cNvSpPr>
            <a:spLocks noGrp="1"/>
          </p:cNvSpPr>
          <p:nvPr>
            <p:ph idx="1"/>
          </p:nvPr>
        </p:nvSpPr>
        <p:spPr/>
        <p:txBody>
          <a:bodyPr>
            <a:normAutofit fontScale="85000" lnSpcReduction="20000"/>
          </a:bodyPr>
          <a:lstStyle/>
          <a:p>
            <a:r>
              <a:rPr lang="en-US" dirty="0"/>
              <a:t>So far, we have had to write a new function every time we wanted to detect collisions between a new pair of shapes</a:t>
            </a:r>
          </a:p>
          <a:p>
            <a:r>
              <a:rPr lang="en-US" dirty="0"/>
              <a:t>In this class, we will discuss a general method for detecting collisions that works for all convex shapes called the GJK algorithm</a:t>
            </a:r>
          </a:p>
          <a:p>
            <a:r>
              <a:rPr lang="en-US" dirty="0"/>
              <a:t>We can easily replace our ellipsoid/triangle collisions with GJK collisions</a:t>
            </a:r>
          </a:p>
          <a:p>
            <a:r>
              <a:rPr lang="en-US" dirty="0"/>
              <a:t>But first…</a:t>
            </a:r>
          </a:p>
        </p:txBody>
      </p:sp>
    </p:spTree>
    <p:extLst>
      <p:ext uri="{BB962C8B-B14F-4D97-AF65-F5344CB8AC3E}">
        <p14:creationId xmlns:p14="http://schemas.microsoft.com/office/powerpoint/2010/main" val="23670029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a:t>
            </a:r>
          </a:p>
        </p:txBody>
      </p:sp>
      <p:sp>
        <p:nvSpPr>
          <p:cNvPr id="4" name="Content Placeholder 3">
            <a:extLst>
              <a:ext uri="{FF2B5EF4-FFF2-40B4-BE49-F238E27FC236}">
                <a16:creationId xmlns:a16="http://schemas.microsoft.com/office/drawing/2014/main" id="{4DDBDBE1-A815-F549-8654-F9AEEA409A30}"/>
              </a:ext>
            </a:extLst>
          </p:cNvPr>
          <p:cNvSpPr>
            <a:spLocks noGrp="1"/>
          </p:cNvSpPr>
          <p:nvPr>
            <p:ph sz="half" idx="1"/>
          </p:nvPr>
        </p:nvSpPr>
        <p:spPr>
          <a:xfrm>
            <a:off x="457200" y="1200150"/>
            <a:ext cx="4038600" cy="3886200"/>
          </a:xfrm>
        </p:spPr>
        <p:txBody>
          <a:bodyPr>
            <a:normAutofit fontScale="62500" lnSpcReduction="20000"/>
          </a:bodyPr>
          <a:lstStyle/>
          <a:p>
            <a:r>
              <a:rPr lang="en-US" dirty="0"/>
              <a:t>To figure out whether two shapes are colliding in 3D, we answer the question: “is the origin in the </a:t>
            </a:r>
            <a:r>
              <a:rPr lang="en-US" dirty="0" err="1"/>
              <a:t>Minkowski</a:t>
            </a:r>
            <a:r>
              <a:rPr lang="en-US" dirty="0"/>
              <a:t> difference?”</a:t>
            </a:r>
          </a:p>
          <a:p>
            <a:r>
              <a:rPr lang="en-US" dirty="0"/>
              <a:t>To answer this question, we will try to create a </a:t>
            </a:r>
            <a:r>
              <a:rPr lang="en-US" b="1" dirty="0"/>
              <a:t>simplex</a:t>
            </a:r>
            <a:r>
              <a:rPr lang="en-US" dirty="0"/>
              <a:t> that contains the origin</a:t>
            </a:r>
          </a:p>
          <a:p>
            <a:pPr lvl="1"/>
            <a:r>
              <a:rPr lang="en-US" dirty="0"/>
              <a:t>A simplex is a generalization of a triangle to arbitrary dimensions</a:t>
            </a:r>
          </a:p>
          <a:p>
            <a:pPr lvl="1"/>
            <a:r>
              <a:rPr lang="en-US" dirty="0"/>
              <a:t>The 0-dimensional simplex is a point, the 1-dimensional simplex is a line, the 2-dimensional simplex is a triangle, and the 3-dimensional simplex is a tetrahedron</a:t>
            </a:r>
          </a:p>
          <a:p>
            <a:pPr lvl="1"/>
            <a:r>
              <a:rPr lang="en-US" b="1" dirty="0"/>
              <a:t>The vertices of the simplex we are searching for are points returned by the support function of the </a:t>
            </a:r>
            <a:r>
              <a:rPr lang="en-US" b="1" dirty="0" err="1"/>
              <a:t>Minkowski</a:t>
            </a:r>
            <a:r>
              <a:rPr lang="en-US" b="1" dirty="0"/>
              <a:t> difference</a:t>
            </a:r>
          </a:p>
        </p:txBody>
      </p:sp>
      <p:pic>
        <p:nvPicPr>
          <p:cNvPr id="7" name="Picture 6">
            <a:extLst>
              <a:ext uri="{FF2B5EF4-FFF2-40B4-BE49-F238E27FC236}">
                <a16:creationId xmlns:a16="http://schemas.microsoft.com/office/drawing/2014/main" id="{83D1E787-FF1A-A34B-A921-483336A0EF42}"/>
              </a:ext>
            </a:extLst>
          </p:cNvPr>
          <p:cNvPicPr>
            <a:picLocks noChangeAspect="1"/>
          </p:cNvPicPr>
          <p:nvPr/>
        </p:nvPicPr>
        <p:blipFill>
          <a:blip r:embed="rId2"/>
          <a:stretch>
            <a:fillRect/>
          </a:stretch>
        </p:blipFill>
        <p:spPr>
          <a:xfrm>
            <a:off x="4876800" y="1657350"/>
            <a:ext cx="4038600" cy="2271843"/>
          </a:xfrm>
          <a:prstGeom prst="rect">
            <a:avLst/>
          </a:prstGeom>
        </p:spPr>
      </p:pic>
    </p:spTree>
    <p:extLst>
      <p:ext uri="{BB962C8B-B14F-4D97-AF65-F5344CB8AC3E}">
        <p14:creationId xmlns:p14="http://schemas.microsoft.com/office/powerpoint/2010/main" val="16419183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a:t>
            </a:r>
          </a:p>
        </p:txBody>
      </p:sp>
      <p:sp>
        <p:nvSpPr>
          <p:cNvPr id="4" name="Content Placeholder 3">
            <a:extLst>
              <a:ext uri="{FF2B5EF4-FFF2-40B4-BE49-F238E27FC236}">
                <a16:creationId xmlns:a16="http://schemas.microsoft.com/office/drawing/2014/main" id="{4DDBDBE1-A815-F549-8654-F9AEEA409A30}"/>
              </a:ext>
            </a:extLst>
          </p:cNvPr>
          <p:cNvSpPr>
            <a:spLocks noGrp="1"/>
          </p:cNvSpPr>
          <p:nvPr>
            <p:ph sz="half" idx="1"/>
          </p:nvPr>
        </p:nvSpPr>
        <p:spPr>
          <a:xfrm>
            <a:off x="457200" y="1200150"/>
            <a:ext cx="4038600" cy="3886200"/>
          </a:xfrm>
        </p:spPr>
        <p:txBody>
          <a:bodyPr>
            <a:normAutofit fontScale="62500" lnSpcReduction="20000"/>
          </a:bodyPr>
          <a:lstStyle/>
          <a:p>
            <a:r>
              <a:rPr lang="en-US" dirty="0"/>
              <a:t>To be more concrete, </a:t>
            </a:r>
            <a:r>
              <a:rPr lang="en-US" b="1" dirty="0"/>
              <a:t>we have a collision if we can create a simplex consisting of vertices returned from the support function of the </a:t>
            </a:r>
            <a:r>
              <a:rPr lang="en-US" b="1" dirty="0" err="1"/>
              <a:t>Minkowski</a:t>
            </a:r>
            <a:r>
              <a:rPr lang="en-US" b="1" dirty="0"/>
              <a:t> difference</a:t>
            </a:r>
            <a:r>
              <a:rPr lang="en-US" dirty="0"/>
              <a:t> satisfying one of the following:</a:t>
            </a:r>
          </a:p>
          <a:p>
            <a:pPr lvl="1"/>
            <a:r>
              <a:rPr lang="en-US" dirty="0"/>
              <a:t>a 0-simplex (point) that contains the origin (the simplex itself is the origin) </a:t>
            </a:r>
          </a:p>
          <a:p>
            <a:pPr lvl="1"/>
            <a:r>
              <a:rPr lang="en-US" dirty="0"/>
              <a:t>a 1-simplex (line segment) that contains the origin (the origin is on the line segment)</a:t>
            </a:r>
          </a:p>
          <a:p>
            <a:pPr lvl="1"/>
            <a:r>
              <a:rPr lang="en-US" dirty="0"/>
              <a:t>a 2-simplex (triangle) that contains the origin (the origin exists on the triangle face)</a:t>
            </a:r>
          </a:p>
          <a:p>
            <a:pPr lvl="1"/>
            <a:r>
              <a:rPr lang="en-US" dirty="0"/>
              <a:t>A 3-simplex (tetrahedron) that contains the origin (the origin is inside the volume of the tetrahedron</a:t>
            </a:r>
          </a:p>
          <a:p>
            <a:endParaRPr lang="en-US" dirty="0"/>
          </a:p>
        </p:txBody>
      </p:sp>
      <p:pic>
        <p:nvPicPr>
          <p:cNvPr id="7" name="Picture 6">
            <a:extLst>
              <a:ext uri="{FF2B5EF4-FFF2-40B4-BE49-F238E27FC236}">
                <a16:creationId xmlns:a16="http://schemas.microsoft.com/office/drawing/2014/main" id="{83D1E787-FF1A-A34B-A921-483336A0EF42}"/>
              </a:ext>
            </a:extLst>
          </p:cNvPr>
          <p:cNvPicPr>
            <a:picLocks noChangeAspect="1"/>
          </p:cNvPicPr>
          <p:nvPr/>
        </p:nvPicPr>
        <p:blipFill>
          <a:blip r:embed="rId2"/>
          <a:stretch>
            <a:fillRect/>
          </a:stretch>
        </p:blipFill>
        <p:spPr>
          <a:xfrm>
            <a:off x="4876800" y="1657350"/>
            <a:ext cx="4038600" cy="2271843"/>
          </a:xfrm>
          <a:prstGeom prst="rect">
            <a:avLst/>
          </a:prstGeom>
        </p:spPr>
      </p:pic>
    </p:spTree>
    <p:extLst>
      <p:ext uri="{BB962C8B-B14F-4D97-AF65-F5344CB8AC3E}">
        <p14:creationId xmlns:p14="http://schemas.microsoft.com/office/powerpoint/2010/main" val="28225720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 Pseudocode</a:t>
            </a:r>
          </a:p>
        </p:txBody>
      </p:sp>
      <p:sp>
        <p:nvSpPr>
          <p:cNvPr id="8" name="TextBox 7">
            <a:extLst>
              <a:ext uri="{FF2B5EF4-FFF2-40B4-BE49-F238E27FC236}">
                <a16:creationId xmlns:a16="http://schemas.microsoft.com/office/drawing/2014/main" id="{84822976-CC22-544C-913B-DA1C8AE219B1}"/>
              </a:ext>
            </a:extLst>
          </p:cNvPr>
          <p:cNvSpPr txBox="1"/>
          <p:nvPr/>
        </p:nvSpPr>
        <p:spPr>
          <a:xfrm>
            <a:off x="1143000" y="2038350"/>
            <a:ext cx="7010400" cy="3139321"/>
          </a:xfrm>
          <a:prstGeom prst="rect">
            <a:avLst/>
          </a:prstGeom>
          <a:noFill/>
        </p:spPr>
        <p:txBody>
          <a:bodyPr wrap="square" rtlCol="0">
            <a:spAutoFit/>
          </a:bodyPr>
          <a:lstStyle/>
          <a:p>
            <a:r>
              <a:rPr lang="en-US" dirty="0">
                <a:latin typeface="Courier" pitchFamily="2" charset="0"/>
              </a:rPr>
              <a:t>pair&lt;bool, simplex&gt; </a:t>
            </a:r>
            <a:r>
              <a:rPr lang="en-US" dirty="0" err="1">
                <a:latin typeface="Courier" pitchFamily="2" charset="0"/>
              </a:rPr>
              <a:t>gjk</a:t>
            </a:r>
            <a:r>
              <a:rPr lang="en-US" dirty="0">
                <a:latin typeface="Courier" pitchFamily="2" charset="0"/>
              </a:rPr>
              <a:t>(</a:t>
            </a:r>
            <a:r>
              <a:rPr lang="en-US" dirty="0" err="1">
                <a:latin typeface="Courier" pitchFamily="2" charset="0"/>
              </a:rPr>
              <a:t>support_func</a:t>
            </a:r>
            <a:r>
              <a:rPr lang="en-US" dirty="0">
                <a:latin typeface="Courier" pitchFamily="2" charset="0"/>
              </a:rPr>
              <a:t>):</a:t>
            </a:r>
          </a:p>
          <a:p>
            <a:r>
              <a:rPr lang="en-US" dirty="0">
                <a:latin typeface="Courier" pitchFamily="2" charset="0"/>
              </a:rPr>
              <a:t>  S = </a:t>
            </a:r>
            <a:r>
              <a:rPr lang="en-US" dirty="0" err="1">
                <a:latin typeface="Courier" pitchFamily="2" charset="0"/>
              </a:rPr>
              <a:t>support_func</a:t>
            </a:r>
            <a:r>
              <a:rPr lang="en-US" dirty="0">
                <a:latin typeface="Courier" pitchFamily="2" charset="0"/>
              </a:rPr>
              <a:t>(</a:t>
            </a:r>
            <a:r>
              <a:rPr lang="en-US" dirty="0" err="1">
                <a:latin typeface="Courier" pitchFamily="2" charset="0"/>
              </a:rPr>
              <a:t>arbitrary_direction</a:t>
            </a:r>
            <a:r>
              <a:rPr lang="en-US" dirty="0">
                <a:latin typeface="Courier" pitchFamily="2" charset="0"/>
              </a:rPr>
              <a:t>)</a:t>
            </a:r>
          </a:p>
          <a:p>
            <a:r>
              <a:rPr lang="en-US" dirty="0">
                <a:latin typeface="Courier" pitchFamily="2" charset="0"/>
              </a:rPr>
              <a:t>  simplex = [S]</a:t>
            </a:r>
          </a:p>
          <a:p>
            <a:r>
              <a:rPr lang="en-US" dirty="0">
                <a:latin typeface="Courier" pitchFamily="2" charset="0"/>
              </a:rPr>
              <a:t>  D = -S</a:t>
            </a:r>
          </a:p>
          <a:p>
            <a:r>
              <a:rPr lang="en-US" dirty="0">
                <a:latin typeface="Courier" pitchFamily="2" charset="0"/>
              </a:rPr>
              <a:t>  while True:</a:t>
            </a:r>
          </a:p>
          <a:p>
            <a:r>
              <a:rPr lang="en-US" dirty="0">
                <a:latin typeface="Courier" pitchFamily="2" charset="0"/>
              </a:rPr>
              <a:t>    A = </a:t>
            </a:r>
            <a:r>
              <a:rPr lang="en-US" dirty="0" err="1">
                <a:latin typeface="Courier" pitchFamily="2" charset="0"/>
              </a:rPr>
              <a:t>support_func</a:t>
            </a:r>
            <a:r>
              <a:rPr lang="en-US" dirty="0">
                <a:latin typeface="Courier" pitchFamily="2" charset="0"/>
              </a:rPr>
              <a:t>(D)</a:t>
            </a:r>
          </a:p>
          <a:p>
            <a:r>
              <a:rPr lang="en-US" dirty="0">
                <a:latin typeface="Courier" pitchFamily="2" charset="0"/>
              </a:rPr>
              <a:t>    if dot(A, D) &lt; 0: return (false, [])</a:t>
            </a:r>
          </a:p>
          <a:p>
            <a:r>
              <a:rPr lang="en-US" dirty="0">
                <a:latin typeface="Courier" pitchFamily="2" charset="0"/>
              </a:rPr>
              <a:t>    </a:t>
            </a:r>
            <a:r>
              <a:rPr lang="en-US" dirty="0" err="1">
                <a:latin typeface="Courier" pitchFamily="2" charset="0"/>
              </a:rPr>
              <a:t>simplex.append</a:t>
            </a:r>
            <a:r>
              <a:rPr lang="en-US" dirty="0">
                <a:latin typeface="Courier" pitchFamily="2" charset="0"/>
              </a:rPr>
              <a:t>(A)</a:t>
            </a:r>
          </a:p>
          <a:p>
            <a:r>
              <a:rPr lang="en-US" dirty="0">
                <a:latin typeface="Courier" pitchFamily="2" charset="0"/>
              </a:rPr>
              <a:t>    if </a:t>
            </a:r>
            <a:r>
              <a:rPr lang="en-US" dirty="0" err="1">
                <a:latin typeface="Courier" pitchFamily="2" charset="0"/>
              </a:rPr>
              <a:t>do_simplex</a:t>
            </a:r>
            <a:r>
              <a:rPr lang="en-US" dirty="0">
                <a:latin typeface="Courier" pitchFamily="2" charset="0"/>
              </a:rPr>
              <a:t>(simplex, D): return (simplex, D)</a:t>
            </a:r>
          </a:p>
          <a:p>
            <a:r>
              <a:rPr lang="en-US" dirty="0">
                <a:latin typeface="Courier" pitchFamily="2" charset="0"/>
              </a:rPr>
              <a:t>		</a:t>
            </a:r>
          </a:p>
          <a:p>
            <a:r>
              <a:rPr lang="en-US" dirty="0">
                <a:latin typeface="Courier" pitchFamily="2" charset="0"/>
              </a:rPr>
              <a:t>	</a:t>
            </a:r>
          </a:p>
        </p:txBody>
      </p:sp>
      <p:sp>
        <p:nvSpPr>
          <p:cNvPr id="9" name="TextBox 8">
            <a:extLst>
              <a:ext uri="{FF2B5EF4-FFF2-40B4-BE49-F238E27FC236}">
                <a16:creationId xmlns:a16="http://schemas.microsoft.com/office/drawing/2014/main" id="{AAE6EB83-5003-2145-A080-64EBD63D87F1}"/>
              </a:ext>
            </a:extLst>
          </p:cNvPr>
          <p:cNvSpPr txBox="1"/>
          <p:nvPr/>
        </p:nvSpPr>
        <p:spPr>
          <a:xfrm>
            <a:off x="1219201" y="1130499"/>
            <a:ext cx="6934199" cy="923330"/>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wrap="square" rtlCol="0">
            <a:spAutoFit/>
          </a:bodyPr>
          <a:lstStyle/>
          <a:p>
            <a:r>
              <a:rPr lang="en-US" dirty="0">
                <a:latin typeface="Courier" pitchFamily="2" charset="0"/>
              </a:rPr>
              <a:t>A = the newest vertex in the simplex </a:t>
            </a:r>
          </a:p>
          <a:p>
            <a:r>
              <a:rPr lang="en-US" dirty="0">
                <a:latin typeface="Courier" pitchFamily="2" charset="0"/>
              </a:rPr>
              <a:t>D = the next direction we plug into the </a:t>
            </a:r>
            <a:r>
              <a:rPr lang="en-US" dirty="0" err="1">
                <a:latin typeface="Courier" pitchFamily="2" charset="0"/>
              </a:rPr>
              <a:t>Minkowski</a:t>
            </a:r>
            <a:r>
              <a:rPr lang="en-US" dirty="0">
                <a:latin typeface="Courier" pitchFamily="2" charset="0"/>
              </a:rPr>
              <a:t> difference support function</a:t>
            </a:r>
          </a:p>
        </p:txBody>
      </p:sp>
      <p:cxnSp>
        <p:nvCxnSpPr>
          <p:cNvPr id="11" name="Straight Arrow Connector 10">
            <a:extLst>
              <a:ext uri="{FF2B5EF4-FFF2-40B4-BE49-F238E27FC236}">
                <a16:creationId xmlns:a16="http://schemas.microsoft.com/office/drawing/2014/main" id="{2DD9F187-B834-2845-B389-C441A58F758D}"/>
              </a:ext>
            </a:extLst>
          </p:cNvPr>
          <p:cNvCxnSpPr/>
          <p:nvPr/>
        </p:nvCxnSpPr>
        <p:spPr>
          <a:xfrm flipV="1">
            <a:off x="4114800" y="4552950"/>
            <a:ext cx="0" cy="2286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2F51C12C-5674-624F-B02D-301DF78DA157}"/>
              </a:ext>
            </a:extLst>
          </p:cNvPr>
          <p:cNvCxnSpPr/>
          <p:nvPr/>
        </p:nvCxnSpPr>
        <p:spPr>
          <a:xfrm flipV="1">
            <a:off x="4953000" y="4552950"/>
            <a:ext cx="0" cy="2286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3" name="TextBox 12">
            <a:extLst>
              <a:ext uri="{FF2B5EF4-FFF2-40B4-BE49-F238E27FC236}">
                <a16:creationId xmlns:a16="http://schemas.microsoft.com/office/drawing/2014/main" id="{E293735B-2369-3C46-9706-CEA3ACC1C7E2}"/>
              </a:ext>
            </a:extLst>
          </p:cNvPr>
          <p:cNvSpPr txBox="1"/>
          <p:nvPr/>
        </p:nvSpPr>
        <p:spPr>
          <a:xfrm>
            <a:off x="2819400" y="4781550"/>
            <a:ext cx="3733800" cy="369332"/>
          </a:xfrm>
          <a:prstGeom prst="rect">
            <a:avLst/>
          </a:prstGeom>
          <a:noFill/>
        </p:spPr>
        <p:txBody>
          <a:bodyPr wrap="square" rtlCol="0">
            <a:spAutoFit/>
          </a:bodyPr>
          <a:lstStyle/>
          <a:p>
            <a:r>
              <a:rPr lang="en-US" dirty="0" err="1"/>
              <a:t>do_simplex</a:t>
            </a:r>
            <a:r>
              <a:rPr lang="en-US" dirty="0"/>
              <a:t> updates simplex and D</a:t>
            </a:r>
          </a:p>
        </p:txBody>
      </p:sp>
      <p:sp>
        <p:nvSpPr>
          <p:cNvPr id="14" name="TextBox 13">
            <a:extLst>
              <a:ext uri="{FF2B5EF4-FFF2-40B4-BE49-F238E27FC236}">
                <a16:creationId xmlns:a16="http://schemas.microsoft.com/office/drawing/2014/main" id="{C0B58B28-E292-304D-8F43-26FC3DC3108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Tree>
    <p:extLst>
      <p:ext uri="{BB962C8B-B14F-4D97-AF65-F5344CB8AC3E}">
        <p14:creationId xmlns:p14="http://schemas.microsoft.com/office/powerpoint/2010/main" val="4365077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 Pseudocode</a:t>
            </a:r>
          </a:p>
        </p:txBody>
      </p:sp>
      <p:sp>
        <p:nvSpPr>
          <p:cNvPr id="6" name="TextBox 5">
            <a:extLst>
              <a:ext uri="{FF2B5EF4-FFF2-40B4-BE49-F238E27FC236}">
                <a16:creationId xmlns:a16="http://schemas.microsoft.com/office/drawing/2014/main" id="{9F426C43-1A23-0D49-B99B-D872804207F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8" name="TextBox 7">
            <a:extLst>
              <a:ext uri="{FF2B5EF4-FFF2-40B4-BE49-F238E27FC236}">
                <a16:creationId xmlns:a16="http://schemas.microsoft.com/office/drawing/2014/main" id="{84822976-CC22-544C-913B-DA1C8AE219B1}"/>
              </a:ext>
            </a:extLst>
          </p:cNvPr>
          <p:cNvSpPr txBox="1"/>
          <p:nvPr/>
        </p:nvSpPr>
        <p:spPr>
          <a:xfrm>
            <a:off x="201930" y="1352550"/>
            <a:ext cx="4876800" cy="1754326"/>
          </a:xfrm>
          <a:prstGeom prst="rect">
            <a:avLst/>
          </a:prstGeom>
          <a:ln>
            <a:headEnd type="none" w="med" len="med"/>
            <a:tailEnd type="none" w="med" len="med"/>
          </a:ln>
        </p:spPr>
        <p:style>
          <a:lnRef idx="3">
            <a:schemeClr val="lt1"/>
          </a:lnRef>
          <a:fillRef idx="1">
            <a:schemeClr val="dk1"/>
          </a:fillRef>
          <a:effectRef idx="1">
            <a:schemeClr val="dk1"/>
          </a:effectRef>
          <a:fontRef idx="minor">
            <a:schemeClr val="lt1"/>
          </a:fontRef>
        </p:style>
        <p:txBody>
          <a:bodyPr wrap="square" rtlCol="0">
            <a:spAutoFit/>
          </a:bodyPr>
          <a:lstStyle/>
          <a:p>
            <a:r>
              <a:rPr lang="en-US" sz="1200" dirty="0">
                <a:latin typeface="Courier" pitchFamily="2" charset="0"/>
              </a:rPr>
              <a:t>pair&lt;bool, simplex&gt; </a:t>
            </a:r>
            <a:r>
              <a:rPr lang="en-US" sz="1200" dirty="0" err="1">
                <a:latin typeface="Courier" pitchFamily="2" charset="0"/>
              </a:rPr>
              <a:t>gjk</a:t>
            </a:r>
            <a:r>
              <a:rPr lang="en-US" sz="1200" dirty="0">
                <a:latin typeface="Courier" pitchFamily="2" charset="0"/>
              </a:rPr>
              <a:t>(</a:t>
            </a:r>
            <a:r>
              <a:rPr lang="en-US" sz="1200" dirty="0" err="1">
                <a:latin typeface="Courier" pitchFamily="2" charset="0"/>
              </a:rPr>
              <a:t>support_func</a:t>
            </a:r>
            <a:r>
              <a:rPr lang="en-US" sz="1200" dirty="0">
                <a:latin typeface="Courier" pitchFamily="2" charset="0"/>
              </a:rPr>
              <a:t>):</a:t>
            </a:r>
          </a:p>
          <a:p>
            <a:r>
              <a:rPr lang="en-US" sz="1200" dirty="0">
                <a:latin typeface="Courier" pitchFamily="2" charset="0"/>
              </a:rPr>
              <a:t>  S = </a:t>
            </a:r>
            <a:r>
              <a:rPr lang="en-US" sz="1200" dirty="0" err="1">
                <a:latin typeface="Courier" pitchFamily="2" charset="0"/>
              </a:rPr>
              <a:t>support_func</a:t>
            </a:r>
            <a:r>
              <a:rPr lang="en-US" sz="1200" dirty="0">
                <a:latin typeface="Courier" pitchFamily="2" charset="0"/>
              </a:rPr>
              <a:t>(</a:t>
            </a:r>
            <a:r>
              <a:rPr lang="en-US" sz="1200" dirty="0" err="1">
                <a:latin typeface="Courier" pitchFamily="2" charset="0"/>
              </a:rPr>
              <a:t>arbitrary_direction</a:t>
            </a:r>
            <a:r>
              <a:rPr lang="en-US" sz="1200" dirty="0">
                <a:latin typeface="Courier" pitchFamily="2" charset="0"/>
              </a:rPr>
              <a:t>)</a:t>
            </a:r>
          </a:p>
          <a:p>
            <a:r>
              <a:rPr lang="en-US" sz="1200" dirty="0">
                <a:latin typeface="Courier" pitchFamily="2" charset="0"/>
              </a:rPr>
              <a:t>  simplex = [S]</a:t>
            </a:r>
          </a:p>
          <a:p>
            <a:r>
              <a:rPr lang="en-US" sz="1200" dirty="0">
                <a:latin typeface="Courier" pitchFamily="2" charset="0"/>
              </a:rPr>
              <a:t>  D = -S</a:t>
            </a:r>
          </a:p>
          <a:p>
            <a:r>
              <a:rPr lang="en-US" sz="1200" dirty="0">
                <a:latin typeface="Courier" pitchFamily="2" charset="0"/>
              </a:rPr>
              <a:t>  while True:</a:t>
            </a:r>
          </a:p>
          <a:p>
            <a:r>
              <a:rPr lang="en-US" sz="1200" dirty="0">
                <a:latin typeface="Courier" pitchFamily="2" charset="0"/>
              </a:rPr>
              <a:t>    A = </a:t>
            </a:r>
            <a:r>
              <a:rPr lang="en-US" sz="1200" dirty="0" err="1">
                <a:latin typeface="Courier" pitchFamily="2" charset="0"/>
              </a:rPr>
              <a:t>support_func</a:t>
            </a:r>
            <a:r>
              <a:rPr lang="en-US" sz="1200" dirty="0">
                <a:latin typeface="Courier" pitchFamily="2" charset="0"/>
              </a:rPr>
              <a:t>(D)</a:t>
            </a:r>
          </a:p>
          <a:p>
            <a:r>
              <a:rPr lang="en-US" sz="1200" dirty="0">
                <a:latin typeface="Courier" pitchFamily="2" charset="0"/>
              </a:rPr>
              <a:t>    if dot(A, D) &lt; 0: return (false, [])</a:t>
            </a:r>
          </a:p>
          <a:p>
            <a:r>
              <a:rPr lang="en-US" sz="1200" dirty="0">
                <a:latin typeface="Courier" pitchFamily="2" charset="0"/>
              </a:rPr>
              <a:t>    </a:t>
            </a:r>
            <a:r>
              <a:rPr lang="en-US" sz="1200" dirty="0" err="1">
                <a:latin typeface="Courier" pitchFamily="2" charset="0"/>
              </a:rPr>
              <a:t>simplex.append</a:t>
            </a:r>
            <a:r>
              <a:rPr lang="en-US" sz="1200" dirty="0">
                <a:latin typeface="Courier" pitchFamily="2" charset="0"/>
              </a:rPr>
              <a:t>(A)</a:t>
            </a:r>
          </a:p>
          <a:p>
            <a:r>
              <a:rPr lang="en-US" sz="1200" dirty="0">
                <a:latin typeface="Courier" pitchFamily="2" charset="0"/>
              </a:rPr>
              <a:t>    if do_simplex(simplex, D): return (simplex, D)</a:t>
            </a:r>
          </a:p>
        </p:txBody>
      </p:sp>
      <p:sp>
        <p:nvSpPr>
          <p:cNvPr id="3" name="TextBox 2">
            <a:extLst>
              <a:ext uri="{FF2B5EF4-FFF2-40B4-BE49-F238E27FC236}">
                <a16:creationId xmlns:a16="http://schemas.microsoft.com/office/drawing/2014/main" id="{4847CC71-846F-084B-8942-C6CBE8F5B376}"/>
              </a:ext>
            </a:extLst>
          </p:cNvPr>
          <p:cNvSpPr txBox="1"/>
          <p:nvPr/>
        </p:nvSpPr>
        <p:spPr>
          <a:xfrm>
            <a:off x="5105400" y="1352550"/>
            <a:ext cx="3733800" cy="2308324"/>
          </a:xfrm>
          <a:prstGeom prst="rect">
            <a:avLst/>
          </a:prstGeom>
          <a:noFill/>
        </p:spPr>
        <p:txBody>
          <a:bodyPr wrap="square" rtlCol="0">
            <a:spAutoFit/>
          </a:bodyPr>
          <a:lstStyle/>
          <a:p>
            <a:pPr marL="342900" indent="-342900">
              <a:buFont typeface="+mj-lt"/>
              <a:buAutoNum type="arabicPeriod"/>
            </a:pPr>
            <a:r>
              <a:rPr lang="en-US" dirty="0"/>
              <a:t>We first find an arbitrary point in the </a:t>
            </a:r>
            <a:r>
              <a:rPr lang="en-US" dirty="0" err="1"/>
              <a:t>Minkowski</a:t>
            </a:r>
            <a:r>
              <a:rPr lang="en-US" dirty="0"/>
              <a:t> difference (S)</a:t>
            </a:r>
          </a:p>
          <a:p>
            <a:pPr marL="342900" indent="-342900">
              <a:buFont typeface="+mj-lt"/>
              <a:buAutoNum type="arabicPeriod"/>
            </a:pPr>
            <a:r>
              <a:rPr lang="en-US" dirty="0"/>
              <a:t>Next, we find the point (A) in the </a:t>
            </a:r>
            <a:r>
              <a:rPr lang="en-US" dirty="0" err="1"/>
              <a:t>Minkowski</a:t>
            </a:r>
            <a:r>
              <a:rPr lang="en-US" dirty="0"/>
              <a:t> difference farthest in the opposite direction of S </a:t>
            </a:r>
          </a:p>
          <a:p>
            <a:pPr marL="342900" indent="-342900">
              <a:buFont typeface="+mj-lt"/>
              <a:buAutoNum type="arabicPeriod"/>
            </a:pPr>
            <a:r>
              <a:rPr lang="en-US" dirty="0"/>
              <a:t>If dot(A, D) &lt; 0, then we did not pass the origin when we walked from vertex S to vertex A</a:t>
            </a:r>
          </a:p>
        </p:txBody>
      </p:sp>
    </p:spTree>
    <p:extLst>
      <p:ext uri="{BB962C8B-B14F-4D97-AF65-F5344CB8AC3E}">
        <p14:creationId xmlns:p14="http://schemas.microsoft.com/office/powerpoint/2010/main" val="29126774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 Pseudocode</a:t>
            </a:r>
          </a:p>
        </p:txBody>
      </p:sp>
      <p:sp>
        <p:nvSpPr>
          <p:cNvPr id="6" name="TextBox 5">
            <a:extLst>
              <a:ext uri="{FF2B5EF4-FFF2-40B4-BE49-F238E27FC236}">
                <a16:creationId xmlns:a16="http://schemas.microsoft.com/office/drawing/2014/main" id="{9F426C43-1A23-0D49-B99B-D872804207F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8" name="TextBox 7">
            <a:extLst>
              <a:ext uri="{FF2B5EF4-FFF2-40B4-BE49-F238E27FC236}">
                <a16:creationId xmlns:a16="http://schemas.microsoft.com/office/drawing/2014/main" id="{84822976-CC22-544C-913B-DA1C8AE219B1}"/>
              </a:ext>
            </a:extLst>
          </p:cNvPr>
          <p:cNvSpPr txBox="1"/>
          <p:nvPr/>
        </p:nvSpPr>
        <p:spPr>
          <a:xfrm>
            <a:off x="201930" y="1352550"/>
            <a:ext cx="4876800" cy="1754326"/>
          </a:xfrm>
          <a:prstGeom prst="rect">
            <a:avLst/>
          </a:prstGeom>
          <a:ln>
            <a:headEnd type="none" w="med" len="med"/>
            <a:tailEnd type="none" w="med" len="med"/>
          </a:ln>
        </p:spPr>
        <p:style>
          <a:lnRef idx="3">
            <a:schemeClr val="lt1"/>
          </a:lnRef>
          <a:fillRef idx="1">
            <a:schemeClr val="dk1"/>
          </a:fillRef>
          <a:effectRef idx="1">
            <a:schemeClr val="dk1"/>
          </a:effectRef>
          <a:fontRef idx="minor">
            <a:schemeClr val="lt1"/>
          </a:fontRef>
        </p:style>
        <p:txBody>
          <a:bodyPr wrap="square" rtlCol="0">
            <a:spAutoFit/>
          </a:bodyPr>
          <a:lstStyle/>
          <a:p>
            <a:r>
              <a:rPr lang="en-US" sz="1200" dirty="0">
                <a:latin typeface="Courier" pitchFamily="2" charset="0"/>
              </a:rPr>
              <a:t>pair&lt;bool, simplex&gt; </a:t>
            </a:r>
            <a:r>
              <a:rPr lang="en-US" sz="1200" dirty="0" err="1">
                <a:latin typeface="Courier" pitchFamily="2" charset="0"/>
              </a:rPr>
              <a:t>gjk</a:t>
            </a:r>
            <a:r>
              <a:rPr lang="en-US" sz="1200" dirty="0">
                <a:latin typeface="Courier" pitchFamily="2" charset="0"/>
              </a:rPr>
              <a:t>(</a:t>
            </a:r>
            <a:r>
              <a:rPr lang="en-US" sz="1200" dirty="0" err="1">
                <a:latin typeface="Courier" pitchFamily="2" charset="0"/>
              </a:rPr>
              <a:t>support_func</a:t>
            </a:r>
            <a:r>
              <a:rPr lang="en-US" sz="1200" dirty="0">
                <a:latin typeface="Courier" pitchFamily="2" charset="0"/>
              </a:rPr>
              <a:t>):</a:t>
            </a:r>
          </a:p>
          <a:p>
            <a:r>
              <a:rPr lang="en-US" sz="1200" dirty="0">
                <a:latin typeface="Courier" pitchFamily="2" charset="0"/>
              </a:rPr>
              <a:t>  S = </a:t>
            </a:r>
            <a:r>
              <a:rPr lang="en-US" sz="1200" dirty="0" err="1">
                <a:latin typeface="Courier" pitchFamily="2" charset="0"/>
              </a:rPr>
              <a:t>support_func</a:t>
            </a:r>
            <a:r>
              <a:rPr lang="en-US" sz="1200" dirty="0">
                <a:latin typeface="Courier" pitchFamily="2" charset="0"/>
              </a:rPr>
              <a:t>(</a:t>
            </a:r>
            <a:r>
              <a:rPr lang="en-US" sz="1200" dirty="0" err="1">
                <a:latin typeface="Courier" pitchFamily="2" charset="0"/>
              </a:rPr>
              <a:t>arbitrary_direction</a:t>
            </a:r>
            <a:r>
              <a:rPr lang="en-US" sz="1200" dirty="0">
                <a:latin typeface="Courier" pitchFamily="2" charset="0"/>
              </a:rPr>
              <a:t>)</a:t>
            </a:r>
          </a:p>
          <a:p>
            <a:r>
              <a:rPr lang="en-US" sz="1200" dirty="0">
                <a:latin typeface="Courier" pitchFamily="2" charset="0"/>
              </a:rPr>
              <a:t>  simplex = [S]</a:t>
            </a:r>
          </a:p>
          <a:p>
            <a:r>
              <a:rPr lang="en-US" sz="1200" dirty="0">
                <a:latin typeface="Courier" pitchFamily="2" charset="0"/>
              </a:rPr>
              <a:t>  D = -S</a:t>
            </a:r>
          </a:p>
          <a:p>
            <a:r>
              <a:rPr lang="en-US" sz="1200" dirty="0">
                <a:latin typeface="Courier" pitchFamily="2" charset="0"/>
              </a:rPr>
              <a:t>  while True:</a:t>
            </a:r>
          </a:p>
          <a:p>
            <a:r>
              <a:rPr lang="en-US" sz="1200" dirty="0">
                <a:latin typeface="Courier" pitchFamily="2" charset="0"/>
              </a:rPr>
              <a:t>    A = </a:t>
            </a:r>
            <a:r>
              <a:rPr lang="en-US" sz="1200" dirty="0" err="1">
                <a:latin typeface="Courier" pitchFamily="2" charset="0"/>
              </a:rPr>
              <a:t>support_func</a:t>
            </a:r>
            <a:r>
              <a:rPr lang="en-US" sz="1200" dirty="0">
                <a:latin typeface="Courier" pitchFamily="2" charset="0"/>
              </a:rPr>
              <a:t>(D)</a:t>
            </a:r>
          </a:p>
          <a:p>
            <a:r>
              <a:rPr lang="en-US" sz="1200" dirty="0">
                <a:latin typeface="Courier" pitchFamily="2" charset="0"/>
              </a:rPr>
              <a:t>    if dot(A, D) &lt; 0: return (false, [])</a:t>
            </a:r>
          </a:p>
          <a:p>
            <a:r>
              <a:rPr lang="en-US" sz="1200" dirty="0">
                <a:latin typeface="Courier" pitchFamily="2" charset="0"/>
              </a:rPr>
              <a:t>    </a:t>
            </a:r>
            <a:r>
              <a:rPr lang="en-US" sz="1200" dirty="0" err="1">
                <a:latin typeface="Courier" pitchFamily="2" charset="0"/>
              </a:rPr>
              <a:t>simplex.append</a:t>
            </a:r>
            <a:r>
              <a:rPr lang="en-US" sz="1200" dirty="0">
                <a:latin typeface="Courier" pitchFamily="2" charset="0"/>
              </a:rPr>
              <a:t>(A)</a:t>
            </a:r>
          </a:p>
          <a:p>
            <a:r>
              <a:rPr lang="en-US" sz="1200" dirty="0">
                <a:latin typeface="Courier" pitchFamily="2" charset="0"/>
              </a:rPr>
              <a:t>    if do_simplex(simplex, D): return (simplex, D)</a:t>
            </a:r>
          </a:p>
        </p:txBody>
      </p:sp>
      <p:sp>
        <p:nvSpPr>
          <p:cNvPr id="3" name="TextBox 2">
            <a:extLst>
              <a:ext uri="{FF2B5EF4-FFF2-40B4-BE49-F238E27FC236}">
                <a16:creationId xmlns:a16="http://schemas.microsoft.com/office/drawing/2014/main" id="{4847CC71-846F-084B-8942-C6CBE8F5B376}"/>
              </a:ext>
            </a:extLst>
          </p:cNvPr>
          <p:cNvSpPr txBox="1"/>
          <p:nvPr/>
        </p:nvSpPr>
        <p:spPr>
          <a:xfrm>
            <a:off x="5105400" y="1352550"/>
            <a:ext cx="3733800" cy="2308324"/>
          </a:xfrm>
          <a:prstGeom prst="rect">
            <a:avLst/>
          </a:prstGeom>
          <a:noFill/>
        </p:spPr>
        <p:txBody>
          <a:bodyPr wrap="square" rtlCol="0">
            <a:spAutoFit/>
          </a:bodyPr>
          <a:lstStyle/>
          <a:p>
            <a:pPr marL="342900" indent="-342900">
              <a:buFont typeface="+mj-lt"/>
              <a:buAutoNum type="arabicPeriod"/>
            </a:pPr>
            <a:r>
              <a:rPr lang="en-US" dirty="0"/>
              <a:t>We first find an arbitrary point in the </a:t>
            </a:r>
            <a:r>
              <a:rPr lang="en-US" dirty="0" err="1"/>
              <a:t>Minkowski</a:t>
            </a:r>
            <a:r>
              <a:rPr lang="en-US" dirty="0"/>
              <a:t> difference (S)</a:t>
            </a:r>
          </a:p>
          <a:p>
            <a:pPr marL="342900" indent="-342900">
              <a:buFont typeface="+mj-lt"/>
              <a:buAutoNum type="arabicPeriod"/>
            </a:pPr>
            <a:r>
              <a:rPr lang="en-US" dirty="0"/>
              <a:t>Next, we find the point (A) in the </a:t>
            </a:r>
            <a:r>
              <a:rPr lang="en-US" dirty="0" err="1"/>
              <a:t>Minkowski</a:t>
            </a:r>
            <a:r>
              <a:rPr lang="en-US" dirty="0"/>
              <a:t> difference farthest in the opposite direction of S </a:t>
            </a:r>
          </a:p>
          <a:p>
            <a:pPr marL="342900" indent="-342900">
              <a:buFont typeface="+mj-lt"/>
              <a:buAutoNum type="arabicPeriod"/>
            </a:pPr>
            <a:r>
              <a:rPr lang="en-US" dirty="0"/>
              <a:t>If dot(A, D) &lt; 0, then we did not pass the origin when we walked from vertex S to vertex A</a:t>
            </a:r>
          </a:p>
        </p:txBody>
      </p:sp>
      <p:sp>
        <p:nvSpPr>
          <p:cNvPr id="7" name="Oval 6">
            <a:extLst>
              <a:ext uri="{FF2B5EF4-FFF2-40B4-BE49-F238E27FC236}">
                <a16:creationId xmlns:a16="http://schemas.microsoft.com/office/drawing/2014/main" id="{5C6B50FF-5624-C54D-B86E-A35AD224A83E}"/>
              </a:ext>
            </a:extLst>
          </p:cNvPr>
          <p:cNvSpPr/>
          <p:nvPr/>
        </p:nvSpPr>
        <p:spPr>
          <a:xfrm>
            <a:off x="1219200" y="3409950"/>
            <a:ext cx="381000" cy="381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10" name="Oval 9">
            <a:extLst>
              <a:ext uri="{FF2B5EF4-FFF2-40B4-BE49-F238E27FC236}">
                <a16:creationId xmlns:a16="http://schemas.microsoft.com/office/drawing/2014/main" id="{FA04D028-FC7B-2546-871E-035FB1B32C49}"/>
              </a:ext>
            </a:extLst>
          </p:cNvPr>
          <p:cNvSpPr/>
          <p:nvPr/>
        </p:nvSpPr>
        <p:spPr>
          <a:xfrm>
            <a:off x="2640330" y="3660874"/>
            <a:ext cx="381000" cy="3810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0</a:t>
            </a:r>
          </a:p>
        </p:txBody>
      </p:sp>
      <p:cxnSp>
        <p:nvCxnSpPr>
          <p:cNvPr id="12" name="Straight Arrow Connector 11">
            <a:extLst>
              <a:ext uri="{FF2B5EF4-FFF2-40B4-BE49-F238E27FC236}">
                <a16:creationId xmlns:a16="http://schemas.microsoft.com/office/drawing/2014/main" id="{88497FB4-4FEE-F540-9FFC-6E4627A4F92C}"/>
              </a:ext>
            </a:extLst>
          </p:cNvPr>
          <p:cNvCxnSpPr>
            <a:cxnSpLocks/>
          </p:cNvCxnSpPr>
          <p:nvPr/>
        </p:nvCxnSpPr>
        <p:spPr>
          <a:xfrm>
            <a:off x="1676400" y="3660874"/>
            <a:ext cx="838200" cy="13007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8" name="TextBox 17">
            <a:extLst>
              <a:ext uri="{FF2B5EF4-FFF2-40B4-BE49-F238E27FC236}">
                <a16:creationId xmlns:a16="http://schemas.microsoft.com/office/drawing/2014/main" id="{6BB2B2E6-61B9-1140-9CDF-B317C74B63CD}"/>
              </a:ext>
            </a:extLst>
          </p:cNvPr>
          <p:cNvSpPr txBox="1"/>
          <p:nvPr/>
        </p:nvSpPr>
        <p:spPr>
          <a:xfrm>
            <a:off x="1905000" y="3318837"/>
            <a:ext cx="381000" cy="369332"/>
          </a:xfrm>
          <a:prstGeom prst="rect">
            <a:avLst/>
          </a:prstGeom>
          <a:noFill/>
        </p:spPr>
        <p:txBody>
          <a:bodyPr wrap="square" rtlCol="0">
            <a:spAutoFit/>
          </a:bodyPr>
          <a:lstStyle/>
          <a:p>
            <a:r>
              <a:rPr lang="en-US" dirty="0"/>
              <a:t>D</a:t>
            </a:r>
          </a:p>
        </p:txBody>
      </p:sp>
      <p:sp>
        <p:nvSpPr>
          <p:cNvPr id="19" name="Oval 18">
            <a:extLst>
              <a:ext uri="{FF2B5EF4-FFF2-40B4-BE49-F238E27FC236}">
                <a16:creationId xmlns:a16="http://schemas.microsoft.com/office/drawing/2014/main" id="{C6AC8D75-4715-3541-8950-CABF5F42902F}"/>
              </a:ext>
            </a:extLst>
          </p:cNvPr>
          <p:cNvSpPr/>
          <p:nvPr/>
        </p:nvSpPr>
        <p:spPr>
          <a:xfrm>
            <a:off x="2133600" y="3925341"/>
            <a:ext cx="381000" cy="376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 name="TextBox 1">
            <a:extLst>
              <a:ext uri="{FF2B5EF4-FFF2-40B4-BE49-F238E27FC236}">
                <a16:creationId xmlns:a16="http://schemas.microsoft.com/office/drawing/2014/main" id="{E8E07359-0823-6B4A-B012-4B54FFD9ACEF}"/>
              </a:ext>
            </a:extLst>
          </p:cNvPr>
          <p:cNvSpPr txBox="1"/>
          <p:nvPr/>
        </p:nvSpPr>
        <p:spPr>
          <a:xfrm>
            <a:off x="2658340" y="4187252"/>
            <a:ext cx="3285260" cy="369332"/>
          </a:xfrm>
          <a:prstGeom prst="rect">
            <a:avLst/>
          </a:prstGeom>
          <a:noFill/>
        </p:spPr>
        <p:txBody>
          <a:bodyPr wrap="square" rtlCol="0">
            <a:spAutoFit/>
          </a:bodyPr>
          <a:lstStyle/>
          <a:p>
            <a:r>
              <a:rPr lang="en-US" dirty="0"/>
              <a:t>Vertex A did not pass the origin</a:t>
            </a:r>
          </a:p>
        </p:txBody>
      </p:sp>
    </p:spTree>
    <p:extLst>
      <p:ext uri="{BB962C8B-B14F-4D97-AF65-F5344CB8AC3E}">
        <p14:creationId xmlns:p14="http://schemas.microsoft.com/office/powerpoint/2010/main" val="7787103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 Pseudocode</a:t>
            </a:r>
          </a:p>
        </p:txBody>
      </p:sp>
      <p:sp>
        <p:nvSpPr>
          <p:cNvPr id="6" name="TextBox 5">
            <a:extLst>
              <a:ext uri="{FF2B5EF4-FFF2-40B4-BE49-F238E27FC236}">
                <a16:creationId xmlns:a16="http://schemas.microsoft.com/office/drawing/2014/main" id="{9F426C43-1A23-0D49-B99B-D872804207F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8" name="TextBox 7">
            <a:extLst>
              <a:ext uri="{FF2B5EF4-FFF2-40B4-BE49-F238E27FC236}">
                <a16:creationId xmlns:a16="http://schemas.microsoft.com/office/drawing/2014/main" id="{84822976-CC22-544C-913B-DA1C8AE219B1}"/>
              </a:ext>
            </a:extLst>
          </p:cNvPr>
          <p:cNvSpPr txBox="1"/>
          <p:nvPr/>
        </p:nvSpPr>
        <p:spPr>
          <a:xfrm>
            <a:off x="201930" y="1352550"/>
            <a:ext cx="4876800" cy="1754326"/>
          </a:xfrm>
          <a:prstGeom prst="rect">
            <a:avLst/>
          </a:prstGeom>
          <a:ln>
            <a:headEnd type="none" w="med" len="med"/>
            <a:tailEnd type="none" w="med" len="med"/>
          </a:ln>
        </p:spPr>
        <p:style>
          <a:lnRef idx="3">
            <a:schemeClr val="lt1"/>
          </a:lnRef>
          <a:fillRef idx="1">
            <a:schemeClr val="dk1"/>
          </a:fillRef>
          <a:effectRef idx="1">
            <a:schemeClr val="dk1"/>
          </a:effectRef>
          <a:fontRef idx="minor">
            <a:schemeClr val="lt1"/>
          </a:fontRef>
        </p:style>
        <p:txBody>
          <a:bodyPr wrap="square" rtlCol="0">
            <a:spAutoFit/>
          </a:bodyPr>
          <a:lstStyle/>
          <a:p>
            <a:r>
              <a:rPr lang="en-US" sz="1200" dirty="0">
                <a:latin typeface="Courier" pitchFamily="2" charset="0"/>
              </a:rPr>
              <a:t>pair&lt;bool, simplex&gt; </a:t>
            </a:r>
            <a:r>
              <a:rPr lang="en-US" sz="1200" dirty="0" err="1">
                <a:latin typeface="Courier" pitchFamily="2" charset="0"/>
              </a:rPr>
              <a:t>gjk</a:t>
            </a:r>
            <a:r>
              <a:rPr lang="en-US" sz="1200" dirty="0">
                <a:latin typeface="Courier" pitchFamily="2" charset="0"/>
              </a:rPr>
              <a:t>(</a:t>
            </a:r>
            <a:r>
              <a:rPr lang="en-US" sz="1200" dirty="0" err="1">
                <a:latin typeface="Courier" pitchFamily="2" charset="0"/>
              </a:rPr>
              <a:t>support_func</a:t>
            </a:r>
            <a:r>
              <a:rPr lang="en-US" sz="1200" dirty="0">
                <a:latin typeface="Courier" pitchFamily="2" charset="0"/>
              </a:rPr>
              <a:t>):</a:t>
            </a:r>
          </a:p>
          <a:p>
            <a:r>
              <a:rPr lang="en-US" sz="1200" dirty="0">
                <a:latin typeface="Courier" pitchFamily="2" charset="0"/>
              </a:rPr>
              <a:t>  S = </a:t>
            </a:r>
            <a:r>
              <a:rPr lang="en-US" sz="1200" dirty="0" err="1">
                <a:latin typeface="Courier" pitchFamily="2" charset="0"/>
              </a:rPr>
              <a:t>support_func</a:t>
            </a:r>
            <a:r>
              <a:rPr lang="en-US" sz="1200" dirty="0">
                <a:latin typeface="Courier" pitchFamily="2" charset="0"/>
              </a:rPr>
              <a:t>(</a:t>
            </a:r>
            <a:r>
              <a:rPr lang="en-US" sz="1200" dirty="0" err="1">
                <a:latin typeface="Courier" pitchFamily="2" charset="0"/>
              </a:rPr>
              <a:t>arbitrary_direction</a:t>
            </a:r>
            <a:r>
              <a:rPr lang="en-US" sz="1200" dirty="0">
                <a:latin typeface="Courier" pitchFamily="2" charset="0"/>
              </a:rPr>
              <a:t>)</a:t>
            </a:r>
          </a:p>
          <a:p>
            <a:r>
              <a:rPr lang="en-US" sz="1200" dirty="0">
                <a:latin typeface="Courier" pitchFamily="2" charset="0"/>
              </a:rPr>
              <a:t>  simplex = [S]</a:t>
            </a:r>
          </a:p>
          <a:p>
            <a:r>
              <a:rPr lang="en-US" sz="1200" dirty="0">
                <a:latin typeface="Courier" pitchFamily="2" charset="0"/>
              </a:rPr>
              <a:t>  D = -S</a:t>
            </a:r>
          </a:p>
          <a:p>
            <a:r>
              <a:rPr lang="en-US" sz="1200" dirty="0">
                <a:latin typeface="Courier" pitchFamily="2" charset="0"/>
              </a:rPr>
              <a:t>  while True:</a:t>
            </a:r>
          </a:p>
          <a:p>
            <a:r>
              <a:rPr lang="en-US" sz="1200" dirty="0">
                <a:latin typeface="Courier" pitchFamily="2" charset="0"/>
              </a:rPr>
              <a:t>    A = </a:t>
            </a:r>
            <a:r>
              <a:rPr lang="en-US" sz="1200" dirty="0" err="1">
                <a:latin typeface="Courier" pitchFamily="2" charset="0"/>
              </a:rPr>
              <a:t>support_func</a:t>
            </a:r>
            <a:r>
              <a:rPr lang="en-US" sz="1200" dirty="0">
                <a:latin typeface="Courier" pitchFamily="2" charset="0"/>
              </a:rPr>
              <a:t>(D)</a:t>
            </a:r>
          </a:p>
          <a:p>
            <a:r>
              <a:rPr lang="en-US" sz="1200" dirty="0">
                <a:latin typeface="Courier" pitchFamily="2" charset="0"/>
              </a:rPr>
              <a:t>    if dot(A, D) &lt; 0: return (false, [])</a:t>
            </a:r>
          </a:p>
          <a:p>
            <a:r>
              <a:rPr lang="en-US" sz="1200" dirty="0">
                <a:latin typeface="Courier" pitchFamily="2" charset="0"/>
              </a:rPr>
              <a:t>    </a:t>
            </a:r>
            <a:r>
              <a:rPr lang="en-US" sz="1200" dirty="0" err="1">
                <a:latin typeface="Courier" pitchFamily="2" charset="0"/>
              </a:rPr>
              <a:t>simplex.append</a:t>
            </a:r>
            <a:r>
              <a:rPr lang="en-US" sz="1200" dirty="0">
                <a:latin typeface="Courier" pitchFamily="2" charset="0"/>
              </a:rPr>
              <a:t>(A)</a:t>
            </a:r>
          </a:p>
          <a:p>
            <a:r>
              <a:rPr lang="en-US" sz="1200" dirty="0">
                <a:latin typeface="Courier" pitchFamily="2" charset="0"/>
              </a:rPr>
              <a:t>    if do_simplex(simplex, D): return (simplex, D)</a:t>
            </a:r>
          </a:p>
        </p:txBody>
      </p:sp>
      <p:sp>
        <p:nvSpPr>
          <p:cNvPr id="3" name="TextBox 2">
            <a:extLst>
              <a:ext uri="{FF2B5EF4-FFF2-40B4-BE49-F238E27FC236}">
                <a16:creationId xmlns:a16="http://schemas.microsoft.com/office/drawing/2014/main" id="{4847CC71-846F-084B-8942-C6CBE8F5B376}"/>
              </a:ext>
            </a:extLst>
          </p:cNvPr>
          <p:cNvSpPr txBox="1"/>
          <p:nvPr/>
        </p:nvSpPr>
        <p:spPr>
          <a:xfrm>
            <a:off x="5105400" y="1352550"/>
            <a:ext cx="3733800" cy="2308324"/>
          </a:xfrm>
          <a:prstGeom prst="rect">
            <a:avLst/>
          </a:prstGeom>
          <a:noFill/>
        </p:spPr>
        <p:txBody>
          <a:bodyPr wrap="square" rtlCol="0">
            <a:spAutoFit/>
          </a:bodyPr>
          <a:lstStyle/>
          <a:p>
            <a:pPr marL="342900" indent="-342900">
              <a:buFont typeface="+mj-lt"/>
              <a:buAutoNum type="arabicPeriod"/>
            </a:pPr>
            <a:r>
              <a:rPr lang="en-US" dirty="0"/>
              <a:t>We first find an arbitrary point in the </a:t>
            </a:r>
            <a:r>
              <a:rPr lang="en-US" dirty="0" err="1"/>
              <a:t>Minkowski</a:t>
            </a:r>
            <a:r>
              <a:rPr lang="en-US" dirty="0"/>
              <a:t> difference (S)</a:t>
            </a:r>
          </a:p>
          <a:p>
            <a:pPr marL="342900" indent="-342900">
              <a:buFont typeface="+mj-lt"/>
              <a:buAutoNum type="arabicPeriod"/>
            </a:pPr>
            <a:r>
              <a:rPr lang="en-US" dirty="0"/>
              <a:t>Next, we find the point (A) in the </a:t>
            </a:r>
            <a:r>
              <a:rPr lang="en-US" dirty="0" err="1"/>
              <a:t>Minkowski</a:t>
            </a:r>
            <a:r>
              <a:rPr lang="en-US" dirty="0"/>
              <a:t> difference farthest in the opposite direction of S </a:t>
            </a:r>
          </a:p>
          <a:p>
            <a:pPr marL="342900" indent="-342900">
              <a:buFont typeface="+mj-lt"/>
              <a:buAutoNum type="arabicPeriod"/>
            </a:pPr>
            <a:r>
              <a:rPr lang="en-US" dirty="0"/>
              <a:t>If dot(A, D) &lt; 0, then we did not pass the origin when we walked from vertex S to vertex A</a:t>
            </a:r>
          </a:p>
        </p:txBody>
      </p:sp>
      <p:sp>
        <p:nvSpPr>
          <p:cNvPr id="7" name="Oval 6">
            <a:extLst>
              <a:ext uri="{FF2B5EF4-FFF2-40B4-BE49-F238E27FC236}">
                <a16:creationId xmlns:a16="http://schemas.microsoft.com/office/drawing/2014/main" id="{5C6B50FF-5624-C54D-B86E-A35AD224A83E}"/>
              </a:ext>
            </a:extLst>
          </p:cNvPr>
          <p:cNvSpPr/>
          <p:nvPr/>
        </p:nvSpPr>
        <p:spPr>
          <a:xfrm>
            <a:off x="1219200" y="3409950"/>
            <a:ext cx="381000" cy="381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10" name="Oval 9">
            <a:extLst>
              <a:ext uri="{FF2B5EF4-FFF2-40B4-BE49-F238E27FC236}">
                <a16:creationId xmlns:a16="http://schemas.microsoft.com/office/drawing/2014/main" id="{FA04D028-FC7B-2546-871E-035FB1B32C49}"/>
              </a:ext>
            </a:extLst>
          </p:cNvPr>
          <p:cNvSpPr/>
          <p:nvPr/>
        </p:nvSpPr>
        <p:spPr>
          <a:xfrm>
            <a:off x="2640330" y="3660874"/>
            <a:ext cx="381000" cy="3810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0</a:t>
            </a:r>
          </a:p>
        </p:txBody>
      </p:sp>
      <p:cxnSp>
        <p:nvCxnSpPr>
          <p:cNvPr id="12" name="Straight Arrow Connector 11">
            <a:extLst>
              <a:ext uri="{FF2B5EF4-FFF2-40B4-BE49-F238E27FC236}">
                <a16:creationId xmlns:a16="http://schemas.microsoft.com/office/drawing/2014/main" id="{88497FB4-4FEE-F540-9FFC-6E4627A4F92C}"/>
              </a:ext>
            </a:extLst>
          </p:cNvPr>
          <p:cNvCxnSpPr>
            <a:cxnSpLocks/>
          </p:cNvCxnSpPr>
          <p:nvPr/>
        </p:nvCxnSpPr>
        <p:spPr>
          <a:xfrm>
            <a:off x="1676400" y="3660874"/>
            <a:ext cx="838200" cy="13007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8" name="TextBox 17">
            <a:extLst>
              <a:ext uri="{FF2B5EF4-FFF2-40B4-BE49-F238E27FC236}">
                <a16:creationId xmlns:a16="http://schemas.microsoft.com/office/drawing/2014/main" id="{6BB2B2E6-61B9-1140-9CDF-B317C74B63CD}"/>
              </a:ext>
            </a:extLst>
          </p:cNvPr>
          <p:cNvSpPr txBox="1"/>
          <p:nvPr/>
        </p:nvSpPr>
        <p:spPr>
          <a:xfrm>
            <a:off x="1905000" y="3318837"/>
            <a:ext cx="381000" cy="369332"/>
          </a:xfrm>
          <a:prstGeom prst="rect">
            <a:avLst/>
          </a:prstGeom>
          <a:noFill/>
        </p:spPr>
        <p:txBody>
          <a:bodyPr wrap="square" rtlCol="0">
            <a:spAutoFit/>
          </a:bodyPr>
          <a:lstStyle/>
          <a:p>
            <a:r>
              <a:rPr lang="en-US" dirty="0"/>
              <a:t>D</a:t>
            </a:r>
          </a:p>
        </p:txBody>
      </p:sp>
      <p:sp>
        <p:nvSpPr>
          <p:cNvPr id="19" name="Oval 18">
            <a:extLst>
              <a:ext uri="{FF2B5EF4-FFF2-40B4-BE49-F238E27FC236}">
                <a16:creationId xmlns:a16="http://schemas.microsoft.com/office/drawing/2014/main" id="{C6AC8D75-4715-3541-8950-CABF5F42902F}"/>
              </a:ext>
            </a:extLst>
          </p:cNvPr>
          <p:cNvSpPr/>
          <p:nvPr/>
        </p:nvSpPr>
        <p:spPr>
          <a:xfrm>
            <a:off x="3543300" y="3537555"/>
            <a:ext cx="381000" cy="376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11" name="TextBox 10">
            <a:extLst>
              <a:ext uri="{FF2B5EF4-FFF2-40B4-BE49-F238E27FC236}">
                <a16:creationId xmlns:a16="http://schemas.microsoft.com/office/drawing/2014/main" id="{FF98E30F-EACD-544E-ABF7-CFE6F2E7911B}"/>
              </a:ext>
            </a:extLst>
          </p:cNvPr>
          <p:cNvSpPr txBox="1"/>
          <p:nvPr/>
        </p:nvSpPr>
        <p:spPr>
          <a:xfrm>
            <a:off x="2658340" y="4187252"/>
            <a:ext cx="3285260" cy="369332"/>
          </a:xfrm>
          <a:prstGeom prst="rect">
            <a:avLst/>
          </a:prstGeom>
          <a:noFill/>
        </p:spPr>
        <p:txBody>
          <a:bodyPr wrap="square" rtlCol="0">
            <a:spAutoFit/>
          </a:bodyPr>
          <a:lstStyle/>
          <a:p>
            <a:r>
              <a:rPr lang="en-US" dirty="0"/>
              <a:t>Vertex A passed the origin</a:t>
            </a:r>
          </a:p>
        </p:txBody>
      </p:sp>
    </p:spTree>
    <p:extLst>
      <p:ext uri="{BB962C8B-B14F-4D97-AF65-F5344CB8AC3E}">
        <p14:creationId xmlns:p14="http://schemas.microsoft.com/office/powerpoint/2010/main" val="32262987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 Pseudocode</a:t>
            </a:r>
          </a:p>
        </p:txBody>
      </p:sp>
      <p:sp>
        <p:nvSpPr>
          <p:cNvPr id="6" name="TextBox 5">
            <a:extLst>
              <a:ext uri="{FF2B5EF4-FFF2-40B4-BE49-F238E27FC236}">
                <a16:creationId xmlns:a16="http://schemas.microsoft.com/office/drawing/2014/main" id="{9F426C43-1A23-0D49-B99B-D872804207F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8" name="TextBox 7">
            <a:extLst>
              <a:ext uri="{FF2B5EF4-FFF2-40B4-BE49-F238E27FC236}">
                <a16:creationId xmlns:a16="http://schemas.microsoft.com/office/drawing/2014/main" id="{84822976-CC22-544C-913B-DA1C8AE219B1}"/>
              </a:ext>
            </a:extLst>
          </p:cNvPr>
          <p:cNvSpPr txBox="1"/>
          <p:nvPr/>
        </p:nvSpPr>
        <p:spPr>
          <a:xfrm>
            <a:off x="201930" y="1352550"/>
            <a:ext cx="4876800" cy="1754326"/>
          </a:xfrm>
          <a:prstGeom prst="rect">
            <a:avLst/>
          </a:prstGeom>
          <a:ln>
            <a:headEnd type="none" w="med" len="med"/>
            <a:tailEnd type="none" w="med" len="med"/>
          </a:ln>
        </p:spPr>
        <p:style>
          <a:lnRef idx="3">
            <a:schemeClr val="lt1"/>
          </a:lnRef>
          <a:fillRef idx="1">
            <a:schemeClr val="dk1"/>
          </a:fillRef>
          <a:effectRef idx="1">
            <a:schemeClr val="dk1"/>
          </a:effectRef>
          <a:fontRef idx="minor">
            <a:schemeClr val="lt1"/>
          </a:fontRef>
        </p:style>
        <p:txBody>
          <a:bodyPr wrap="square" rtlCol="0">
            <a:spAutoFit/>
          </a:bodyPr>
          <a:lstStyle/>
          <a:p>
            <a:r>
              <a:rPr lang="en-US" sz="1200" dirty="0">
                <a:latin typeface="Courier" pitchFamily="2" charset="0"/>
              </a:rPr>
              <a:t>pair&lt;bool, simplex&gt; </a:t>
            </a:r>
            <a:r>
              <a:rPr lang="en-US" sz="1200" dirty="0" err="1">
                <a:latin typeface="Courier" pitchFamily="2" charset="0"/>
              </a:rPr>
              <a:t>gjk</a:t>
            </a:r>
            <a:r>
              <a:rPr lang="en-US" sz="1200" dirty="0">
                <a:latin typeface="Courier" pitchFamily="2" charset="0"/>
              </a:rPr>
              <a:t>(</a:t>
            </a:r>
            <a:r>
              <a:rPr lang="en-US" sz="1200" dirty="0" err="1">
                <a:latin typeface="Courier" pitchFamily="2" charset="0"/>
              </a:rPr>
              <a:t>support_func</a:t>
            </a:r>
            <a:r>
              <a:rPr lang="en-US" sz="1200" dirty="0">
                <a:latin typeface="Courier" pitchFamily="2" charset="0"/>
              </a:rPr>
              <a:t>):</a:t>
            </a:r>
          </a:p>
          <a:p>
            <a:r>
              <a:rPr lang="en-US" sz="1200" dirty="0">
                <a:latin typeface="Courier" pitchFamily="2" charset="0"/>
              </a:rPr>
              <a:t>  S = </a:t>
            </a:r>
            <a:r>
              <a:rPr lang="en-US" sz="1200" dirty="0" err="1">
                <a:latin typeface="Courier" pitchFamily="2" charset="0"/>
              </a:rPr>
              <a:t>support_func</a:t>
            </a:r>
            <a:r>
              <a:rPr lang="en-US" sz="1200" dirty="0">
                <a:latin typeface="Courier" pitchFamily="2" charset="0"/>
              </a:rPr>
              <a:t>(</a:t>
            </a:r>
            <a:r>
              <a:rPr lang="en-US" sz="1200" dirty="0" err="1">
                <a:latin typeface="Courier" pitchFamily="2" charset="0"/>
              </a:rPr>
              <a:t>arbitrary_direction</a:t>
            </a:r>
            <a:r>
              <a:rPr lang="en-US" sz="1200" dirty="0">
                <a:latin typeface="Courier" pitchFamily="2" charset="0"/>
              </a:rPr>
              <a:t>)</a:t>
            </a:r>
          </a:p>
          <a:p>
            <a:r>
              <a:rPr lang="en-US" sz="1200" dirty="0">
                <a:latin typeface="Courier" pitchFamily="2" charset="0"/>
              </a:rPr>
              <a:t>  simplex = [S]</a:t>
            </a:r>
          </a:p>
          <a:p>
            <a:r>
              <a:rPr lang="en-US" sz="1200" dirty="0">
                <a:latin typeface="Courier" pitchFamily="2" charset="0"/>
              </a:rPr>
              <a:t>  D = -S</a:t>
            </a:r>
          </a:p>
          <a:p>
            <a:r>
              <a:rPr lang="en-US" sz="1200" dirty="0">
                <a:latin typeface="Courier" pitchFamily="2" charset="0"/>
              </a:rPr>
              <a:t>  while True:</a:t>
            </a:r>
          </a:p>
          <a:p>
            <a:r>
              <a:rPr lang="en-US" sz="1200" dirty="0">
                <a:latin typeface="Courier" pitchFamily="2" charset="0"/>
              </a:rPr>
              <a:t>    A = </a:t>
            </a:r>
            <a:r>
              <a:rPr lang="en-US" sz="1200" dirty="0" err="1">
                <a:latin typeface="Courier" pitchFamily="2" charset="0"/>
              </a:rPr>
              <a:t>support_func</a:t>
            </a:r>
            <a:r>
              <a:rPr lang="en-US" sz="1200" dirty="0">
                <a:latin typeface="Courier" pitchFamily="2" charset="0"/>
              </a:rPr>
              <a:t>(D)</a:t>
            </a:r>
          </a:p>
          <a:p>
            <a:r>
              <a:rPr lang="en-US" sz="1200" dirty="0">
                <a:latin typeface="Courier" pitchFamily="2" charset="0"/>
              </a:rPr>
              <a:t>    if dot(A, D) &lt; 0: return (false, [])</a:t>
            </a:r>
          </a:p>
          <a:p>
            <a:r>
              <a:rPr lang="en-US" sz="1200" dirty="0">
                <a:latin typeface="Courier" pitchFamily="2" charset="0"/>
              </a:rPr>
              <a:t>    </a:t>
            </a:r>
            <a:r>
              <a:rPr lang="en-US" sz="1200" dirty="0" err="1">
                <a:latin typeface="Courier" pitchFamily="2" charset="0"/>
              </a:rPr>
              <a:t>simplex.append</a:t>
            </a:r>
            <a:r>
              <a:rPr lang="en-US" sz="1200" dirty="0">
                <a:latin typeface="Courier" pitchFamily="2" charset="0"/>
              </a:rPr>
              <a:t>(A)</a:t>
            </a:r>
          </a:p>
          <a:p>
            <a:r>
              <a:rPr lang="en-US" sz="1200" dirty="0">
                <a:latin typeface="Courier" pitchFamily="2" charset="0"/>
              </a:rPr>
              <a:t>    if do_simplex(simplex, D): return (simplex, D)</a:t>
            </a:r>
          </a:p>
        </p:txBody>
      </p:sp>
      <p:sp>
        <p:nvSpPr>
          <p:cNvPr id="3" name="TextBox 2">
            <a:extLst>
              <a:ext uri="{FF2B5EF4-FFF2-40B4-BE49-F238E27FC236}">
                <a16:creationId xmlns:a16="http://schemas.microsoft.com/office/drawing/2014/main" id="{4847CC71-846F-084B-8942-C6CBE8F5B376}"/>
              </a:ext>
            </a:extLst>
          </p:cNvPr>
          <p:cNvSpPr txBox="1"/>
          <p:nvPr/>
        </p:nvSpPr>
        <p:spPr>
          <a:xfrm>
            <a:off x="5105400" y="1352550"/>
            <a:ext cx="3733800" cy="3693319"/>
          </a:xfrm>
          <a:prstGeom prst="rect">
            <a:avLst/>
          </a:prstGeom>
          <a:noFill/>
        </p:spPr>
        <p:txBody>
          <a:bodyPr wrap="square" rtlCol="0">
            <a:spAutoFit/>
          </a:bodyPr>
          <a:lstStyle/>
          <a:p>
            <a:pPr marL="342900" indent="-342900">
              <a:buFont typeface="+mj-lt"/>
              <a:buAutoNum type="arabicPeriod"/>
            </a:pPr>
            <a:r>
              <a:rPr lang="en-US" dirty="0"/>
              <a:t>We first find an arbitrary point in the </a:t>
            </a:r>
            <a:r>
              <a:rPr lang="en-US" dirty="0" err="1"/>
              <a:t>Minkowski</a:t>
            </a:r>
            <a:r>
              <a:rPr lang="en-US" dirty="0"/>
              <a:t> difference (S)</a:t>
            </a:r>
          </a:p>
          <a:p>
            <a:pPr marL="342900" indent="-342900">
              <a:buFont typeface="+mj-lt"/>
              <a:buAutoNum type="arabicPeriod"/>
            </a:pPr>
            <a:r>
              <a:rPr lang="en-US" dirty="0"/>
              <a:t>Next, we find the point (A) in the </a:t>
            </a:r>
            <a:r>
              <a:rPr lang="en-US" dirty="0" err="1"/>
              <a:t>Minkowski</a:t>
            </a:r>
            <a:r>
              <a:rPr lang="en-US" dirty="0"/>
              <a:t> difference farthest in the opposite direction of S </a:t>
            </a:r>
          </a:p>
          <a:p>
            <a:pPr marL="342900" indent="-342900">
              <a:buFont typeface="+mj-lt"/>
              <a:buAutoNum type="arabicPeriod"/>
            </a:pPr>
            <a:r>
              <a:rPr lang="en-US" dirty="0"/>
              <a:t>If dot(A, D) &lt; 0, then we did not pass the origin when we walked from vertex S to vertex A</a:t>
            </a:r>
          </a:p>
          <a:p>
            <a:pPr marL="342900" indent="-342900">
              <a:buFont typeface="+mj-lt"/>
              <a:buAutoNum type="arabicPeriod"/>
            </a:pPr>
            <a:r>
              <a:rPr lang="en-US" dirty="0"/>
              <a:t>The </a:t>
            </a:r>
            <a:r>
              <a:rPr lang="en-US" dirty="0" err="1"/>
              <a:t>Minkowski</a:t>
            </a:r>
            <a:r>
              <a:rPr lang="en-US" dirty="0"/>
              <a:t> difference is </a:t>
            </a:r>
            <a:r>
              <a:rPr lang="en-US" b="1" dirty="0"/>
              <a:t>convex</a:t>
            </a:r>
            <a:r>
              <a:rPr lang="en-US" dirty="0"/>
              <a:t>, so if we did not pass the origin when we walked from vertex S to vertex A, then we know that there is no collision</a:t>
            </a:r>
          </a:p>
        </p:txBody>
      </p:sp>
    </p:spTree>
    <p:extLst>
      <p:ext uri="{BB962C8B-B14F-4D97-AF65-F5344CB8AC3E}">
        <p14:creationId xmlns:p14="http://schemas.microsoft.com/office/powerpoint/2010/main" val="8583461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 Pseudocode</a:t>
            </a:r>
          </a:p>
        </p:txBody>
      </p:sp>
      <p:sp>
        <p:nvSpPr>
          <p:cNvPr id="6" name="TextBox 5">
            <a:extLst>
              <a:ext uri="{FF2B5EF4-FFF2-40B4-BE49-F238E27FC236}">
                <a16:creationId xmlns:a16="http://schemas.microsoft.com/office/drawing/2014/main" id="{9F426C43-1A23-0D49-B99B-D872804207F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8" name="TextBox 7">
            <a:extLst>
              <a:ext uri="{FF2B5EF4-FFF2-40B4-BE49-F238E27FC236}">
                <a16:creationId xmlns:a16="http://schemas.microsoft.com/office/drawing/2014/main" id="{84822976-CC22-544C-913B-DA1C8AE219B1}"/>
              </a:ext>
            </a:extLst>
          </p:cNvPr>
          <p:cNvSpPr txBox="1"/>
          <p:nvPr/>
        </p:nvSpPr>
        <p:spPr>
          <a:xfrm>
            <a:off x="201930" y="1352550"/>
            <a:ext cx="4876800" cy="1754326"/>
          </a:xfrm>
          <a:prstGeom prst="rect">
            <a:avLst/>
          </a:prstGeom>
          <a:ln>
            <a:headEnd type="none" w="med" len="med"/>
            <a:tailEnd type="none" w="med" len="med"/>
          </a:ln>
        </p:spPr>
        <p:style>
          <a:lnRef idx="3">
            <a:schemeClr val="lt1"/>
          </a:lnRef>
          <a:fillRef idx="1">
            <a:schemeClr val="dk1"/>
          </a:fillRef>
          <a:effectRef idx="1">
            <a:schemeClr val="dk1"/>
          </a:effectRef>
          <a:fontRef idx="minor">
            <a:schemeClr val="lt1"/>
          </a:fontRef>
        </p:style>
        <p:txBody>
          <a:bodyPr wrap="square" rtlCol="0">
            <a:spAutoFit/>
          </a:bodyPr>
          <a:lstStyle/>
          <a:p>
            <a:r>
              <a:rPr lang="en-US" sz="1200" dirty="0">
                <a:latin typeface="Courier" pitchFamily="2" charset="0"/>
              </a:rPr>
              <a:t>pair&lt;bool, simplex&gt; </a:t>
            </a:r>
            <a:r>
              <a:rPr lang="en-US" sz="1200" dirty="0" err="1">
                <a:latin typeface="Courier" pitchFamily="2" charset="0"/>
              </a:rPr>
              <a:t>gjk</a:t>
            </a:r>
            <a:r>
              <a:rPr lang="en-US" sz="1200" dirty="0">
                <a:latin typeface="Courier" pitchFamily="2" charset="0"/>
              </a:rPr>
              <a:t>(</a:t>
            </a:r>
            <a:r>
              <a:rPr lang="en-US" sz="1200" dirty="0" err="1">
                <a:latin typeface="Courier" pitchFamily="2" charset="0"/>
              </a:rPr>
              <a:t>support_func</a:t>
            </a:r>
            <a:r>
              <a:rPr lang="en-US" sz="1200" dirty="0">
                <a:latin typeface="Courier" pitchFamily="2" charset="0"/>
              </a:rPr>
              <a:t>):</a:t>
            </a:r>
          </a:p>
          <a:p>
            <a:r>
              <a:rPr lang="en-US" sz="1200" dirty="0">
                <a:latin typeface="Courier" pitchFamily="2" charset="0"/>
              </a:rPr>
              <a:t>  S = </a:t>
            </a:r>
            <a:r>
              <a:rPr lang="en-US" sz="1200" dirty="0" err="1">
                <a:latin typeface="Courier" pitchFamily="2" charset="0"/>
              </a:rPr>
              <a:t>support_func</a:t>
            </a:r>
            <a:r>
              <a:rPr lang="en-US" sz="1200" dirty="0">
                <a:latin typeface="Courier" pitchFamily="2" charset="0"/>
              </a:rPr>
              <a:t>(</a:t>
            </a:r>
            <a:r>
              <a:rPr lang="en-US" sz="1200" dirty="0" err="1">
                <a:latin typeface="Courier" pitchFamily="2" charset="0"/>
              </a:rPr>
              <a:t>arbitrary_direction</a:t>
            </a:r>
            <a:r>
              <a:rPr lang="en-US" sz="1200" dirty="0">
                <a:latin typeface="Courier" pitchFamily="2" charset="0"/>
              </a:rPr>
              <a:t>)</a:t>
            </a:r>
          </a:p>
          <a:p>
            <a:r>
              <a:rPr lang="en-US" sz="1200" dirty="0">
                <a:latin typeface="Courier" pitchFamily="2" charset="0"/>
              </a:rPr>
              <a:t>  simplex = [S]</a:t>
            </a:r>
          </a:p>
          <a:p>
            <a:r>
              <a:rPr lang="en-US" sz="1200" dirty="0">
                <a:latin typeface="Courier" pitchFamily="2" charset="0"/>
              </a:rPr>
              <a:t>  D = -S</a:t>
            </a:r>
          </a:p>
          <a:p>
            <a:r>
              <a:rPr lang="en-US" sz="1200" dirty="0">
                <a:latin typeface="Courier" pitchFamily="2" charset="0"/>
              </a:rPr>
              <a:t>  while True:</a:t>
            </a:r>
          </a:p>
          <a:p>
            <a:r>
              <a:rPr lang="en-US" sz="1200" dirty="0">
                <a:latin typeface="Courier" pitchFamily="2" charset="0"/>
              </a:rPr>
              <a:t>    A = </a:t>
            </a:r>
            <a:r>
              <a:rPr lang="en-US" sz="1200" dirty="0" err="1">
                <a:latin typeface="Courier" pitchFamily="2" charset="0"/>
              </a:rPr>
              <a:t>support_func</a:t>
            </a:r>
            <a:r>
              <a:rPr lang="en-US" sz="1200" dirty="0">
                <a:latin typeface="Courier" pitchFamily="2" charset="0"/>
              </a:rPr>
              <a:t>(D)</a:t>
            </a:r>
          </a:p>
          <a:p>
            <a:r>
              <a:rPr lang="en-US" sz="1200" dirty="0">
                <a:latin typeface="Courier" pitchFamily="2" charset="0"/>
              </a:rPr>
              <a:t>    if dot(A, D) &lt; 0: return (false, [])</a:t>
            </a:r>
          </a:p>
          <a:p>
            <a:r>
              <a:rPr lang="en-US" sz="1200" dirty="0">
                <a:latin typeface="Courier" pitchFamily="2" charset="0"/>
              </a:rPr>
              <a:t>    </a:t>
            </a:r>
            <a:r>
              <a:rPr lang="en-US" sz="1200" dirty="0" err="1">
                <a:latin typeface="Courier" pitchFamily="2" charset="0"/>
              </a:rPr>
              <a:t>simplex.append</a:t>
            </a:r>
            <a:r>
              <a:rPr lang="en-US" sz="1200" dirty="0">
                <a:latin typeface="Courier" pitchFamily="2" charset="0"/>
              </a:rPr>
              <a:t>(A)</a:t>
            </a:r>
          </a:p>
          <a:p>
            <a:r>
              <a:rPr lang="en-US" sz="1200" dirty="0">
                <a:latin typeface="Courier" pitchFamily="2" charset="0"/>
              </a:rPr>
              <a:t>    if do_simplex(simplex, D): return (simplex, D)</a:t>
            </a:r>
          </a:p>
        </p:txBody>
      </p:sp>
      <p:sp>
        <p:nvSpPr>
          <p:cNvPr id="3" name="TextBox 2">
            <a:extLst>
              <a:ext uri="{FF2B5EF4-FFF2-40B4-BE49-F238E27FC236}">
                <a16:creationId xmlns:a16="http://schemas.microsoft.com/office/drawing/2014/main" id="{4847CC71-846F-084B-8942-C6CBE8F5B376}"/>
              </a:ext>
            </a:extLst>
          </p:cNvPr>
          <p:cNvSpPr txBox="1"/>
          <p:nvPr/>
        </p:nvSpPr>
        <p:spPr>
          <a:xfrm>
            <a:off x="5105400" y="1352550"/>
            <a:ext cx="3733800" cy="3139321"/>
          </a:xfrm>
          <a:prstGeom prst="rect">
            <a:avLst/>
          </a:prstGeom>
          <a:noFill/>
        </p:spPr>
        <p:txBody>
          <a:bodyPr wrap="square" rtlCol="0">
            <a:spAutoFit/>
          </a:bodyPr>
          <a:lstStyle/>
          <a:p>
            <a:pPr marL="342900" indent="-342900">
              <a:buFont typeface="+mj-lt"/>
              <a:buAutoNum type="arabicPeriod" startAt="5"/>
            </a:pPr>
            <a:r>
              <a:rPr lang="en-US" dirty="0"/>
              <a:t>If we succeeded in passing the origin, then we add vertex A to the simplex </a:t>
            </a:r>
          </a:p>
          <a:p>
            <a:pPr marL="342900" indent="-342900">
              <a:buFont typeface="+mj-lt"/>
              <a:buAutoNum type="arabicPeriod" startAt="5"/>
            </a:pPr>
            <a:r>
              <a:rPr lang="en-US" dirty="0"/>
              <a:t>Next, we run the do_simplex function, which decides if we are done. If not, the function finds the next direction D that we should plug into the support function. The support function will then give us the next vertex we will add to the simplex.</a:t>
            </a:r>
          </a:p>
        </p:txBody>
      </p:sp>
    </p:spTree>
    <p:extLst>
      <p:ext uri="{BB962C8B-B14F-4D97-AF65-F5344CB8AC3E}">
        <p14:creationId xmlns:p14="http://schemas.microsoft.com/office/powerpoint/2010/main" val="10082146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 Pseudocode</a:t>
            </a:r>
          </a:p>
        </p:txBody>
      </p:sp>
      <p:sp>
        <p:nvSpPr>
          <p:cNvPr id="6" name="TextBox 5">
            <a:extLst>
              <a:ext uri="{FF2B5EF4-FFF2-40B4-BE49-F238E27FC236}">
                <a16:creationId xmlns:a16="http://schemas.microsoft.com/office/drawing/2014/main" id="{9F426C43-1A23-0D49-B99B-D872804207F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8" name="TextBox 7">
            <a:extLst>
              <a:ext uri="{FF2B5EF4-FFF2-40B4-BE49-F238E27FC236}">
                <a16:creationId xmlns:a16="http://schemas.microsoft.com/office/drawing/2014/main" id="{84822976-CC22-544C-913B-DA1C8AE219B1}"/>
              </a:ext>
            </a:extLst>
          </p:cNvPr>
          <p:cNvSpPr txBox="1"/>
          <p:nvPr/>
        </p:nvSpPr>
        <p:spPr>
          <a:xfrm>
            <a:off x="201930" y="1352550"/>
            <a:ext cx="4876800" cy="1754326"/>
          </a:xfrm>
          <a:prstGeom prst="rect">
            <a:avLst/>
          </a:prstGeom>
          <a:ln>
            <a:headEnd type="none" w="med" len="med"/>
            <a:tailEnd type="none" w="med" len="med"/>
          </a:ln>
        </p:spPr>
        <p:style>
          <a:lnRef idx="3">
            <a:schemeClr val="lt1"/>
          </a:lnRef>
          <a:fillRef idx="1">
            <a:schemeClr val="dk1"/>
          </a:fillRef>
          <a:effectRef idx="1">
            <a:schemeClr val="dk1"/>
          </a:effectRef>
          <a:fontRef idx="minor">
            <a:schemeClr val="lt1"/>
          </a:fontRef>
        </p:style>
        <p:txBody>
          <a:bodyPr wrap="square" rtlCol="0">
            <a:spAutoFit/>
          </a:bodyPr>
          <a:lstStyle/>
          <a:p>
            <a:r>
              <a:rPr lang="en-US" sz="1200" dirty="0">
                <a:latin typeface="Courier" pitchFamily="2" charset="0"/>
              </a:rPr>
              <a:t>pair&lt;bool, simplex&gt; </a:t>
            </a:r>
            <a:r>
              <a:rPr lang="en-US" sz="1200" dirty="0" err="1">
                <a:latin typeface="Courier" pitchFamily="2" charset="0"/>
              </a:rPr>
              <a:t>gjk</a:t>
            </a:r>
            <a:r>
              <a:rPr lang="en-US" sz="1200" dirty="0">
                <a:latin typeface="Courier" pitchFamily="2" charset="0"/>
              </a:rPr>
              <a:t>(</a:t>
            </a:r>
            <a:r>
              <a:rPr lang="en-US" sz="1200" dirty="0" err="1">
                <a:latin typeface="Courier" pitchFamily="2" charset="0"/>
              </a:rPr>
              <a:t>support_func</a:t>
            </a:r>
            <a:r>
              <a:rPr lang="en-US" sz="1200" dirty="0">
                <a:latin typeface="Courier" pitchFamily="2" charset="0"/>
              </a:rPr>
              <a:t>):</a:t>
            </a:r>
          </a:p>
          <a:p>
            <a:r>
              <a:rPr lang="en-US" sz="1200" dirty="0">
                <a:latin typeface="Courier" pitchFamily="2" charset="0"/>
              </a:rPr>
              <a:t>  S = </a:t>
            </a:r>
            <a:r>
              <a:rPr lang="en-US" sz="1200" dirty="0" err="1">
                <a:latin typeface="Courier" pitchFamily="2" charset="0"/>
              </a:rPr>
              <a:t>support_func</a:t>
            </a:r>
            <a:r>
              <a:rPr lang="en-US" sz="1200" dirty="0">
                <a:latin typeface="Courier" pitchFamily="2" charset="0"/>
              </a:rPr>
              <a:t>(</a:t>
            </a:r>
            <a:r>
              <a:rPr lang="en-US" sz="1200" dirty="0" err="1">
                <a:latin typeface="Courier" pitchFamily="2" charset="0"/>
              </a:rPr>
              <a:t>arbitrary_direction</a:t>
            </a:r>
            <a:r>
              <a:rPr lang="en-US" sz="1200" dirty="0">
                <a:latin typeface="Courier" pitchFamily="2" charset="0"/>
              </a:rPr>
              <a:t>)</a:t>
            </a:r>
          </a:p>
          <a:p>
            <a:r>
              <a:rPr lang="en-US" sz="1200" dirty="0">
                <a:latin typeface="Courier" pitchFamily="2" charset="0"/>
              </a:rPr>
              <a:t>  simplex = [S]</a:t>
            </a:r>
          </a:p>
          <a:p>
            <a:r>
              <a:rPr lang="en-US" sz="1200" dirty="0">
                <a:latin typeface="Courier" pitchFamily="2" charset="0"/>
              </a:rPr>
              <a:t>  D = -S</a:t>
            </a:r>
          </a:p>
          <a:p>
            <a:r>
              <a:rPr lang="en-US" sz="1200" dirty="0">
                <a:latin typeface="Courier" pitchFamily="2" charset="0"/>
              </a:rPr>
              <a:t>  while True:</a:t>
            </a:r>
          </a:p>
          <a:p>
            <a:r>
              <a:rPr lang="en-US" sz="1200" dirty="0">
                <a:latin typeface="Courier" pitchFamily="2" charset="0"/>
              </a:rPr>
              <a:t>    A = </a:t>
            </a:r>
            <a:r>
              <a:rPr lang="en-US" sz="1200" dirty="0" err="1">
                <a:latin typeface="Courier" pitchFamily="2" charset="0"/>
              </a:rPr>
              <a:t>support_func</a:t>
            </a:r>
            <a:r>
              <a:rPr lang="en-US" sz="1200" dirty="0">
                <a:latin typeface="Courier" pitchFamily="2" charset="0"/>
              </a:rPr>
              <a:t>(D)</a:t>
            </a:r>
          </a:p>
          <a:p>
            <a:r>
              <a:rPr lang="en-US" sz="1200" dirty="0">
                <a:latin typeface="Courier" pitchFamily="2" charset="0"/>
              </a:rPr>
              <a:t>    if dot(A, D) &lt; 0: return (false, [])</a:t>
            </a:r>
          </a:p>
          <a:p>
            <a:r>
              <a:rPr lang="en-US" sz="1200" dirty="0">
                <a:latin typeface="Courier" pitchFamily="2" charset="0"/>
              </a:rPr>
              <a:t>    </a:t>
            </a:r>
            <a:r>
              <a:rPr lang="en-US" sz="1200" dirty="0" err="1">
                <a:latin typeface="Courier" pitchFamily="2" charset="0"/>
              </a:rPr>
              <a:t>simplex.append</a:t>
            </a:r>
            <a:r>
              <a:rPr lang="en-US" sz="1200" dirty="0">
                <a:latin typeface="Courier" pitchFamily="2" charset="0"/>
              </a:rPr>
              <a:t>(A)</a:t>
            </a:r>
          </a:p>
          <a:p>
            <a:r>
              <a:rPr lang="en-US" sz="1200" dirty="0">
                <a:latin typeface="Courier" pitchFamily="2" charset="0"/>
              </a:rPr>
              <a:t>    if do_simplex(simplex, D): return (simplex, D)</a:t>
            </a:r>
          </a:p>
        </p:txBody>
      </p:sp>
      <p:sp>
        <p:nvSpPr>
          <p:cNvPr id="3" name="TextBox 2">
            <a:extLst>
              <a:ext uri="{FF2B5EF4-FFF2-40B4-BE49-F238E27FC236}">
                <a16:creationId xmlns:a16="http://schemas.microsoft.com/office/drawing/2014/main" id="{4847CC71-846F-084B-8942-C6CBE8F5B376}"/>
              </a:ext>
            </a:extLst>
          </p:cNvPr>
          <p:cNvSpPr txBox="1"/>
          <p:nvPr/>
        </p:nvSpPr>
        <p:spPr>
          <a:xfrm>
            <a:off x="5105400" y="1352550"/>
            <a:ext cx="3733800" cy="3693319"/>
          </a:xfrm>
          <a:prstGeom prst="rect">
            <a:avLst/>
          </a:prstGeom>
          <a:noFill/>
        </p:spPr>
        <p:txBody>
          <a:bodyPr wrap="square" rtlCol="0">
            <a:spAutoFit/>
          </a:bodyPr>
          <a:lstStyle/>
          <a:p>
            <a:pPr marL="285750" indent="-285750">
              <a:buFont typeface="Arial" panose="020B0604020202020204" pitchFamily="34" charset="0"/>
              <a:buChar char="•"/>
            </a:pPr>
            <a:r>
              <a:rPr lang="en-US" dirty="0"/>
              <a:t>We can see that the main GJK algorithm is not too complicated</a:t>
            </a:r>
          </a:p>
          <a:p>
            <a:pPr marL="285750" indent="-285750">
              <a:buFont typeface="Arial" panose="020B0604020202020204" pitchFamily="34" charset="0"/>
              <a:buChar char="•"/>
            </a:pPr>
            <a:r>
              <a:rPr lang="en-US" dirty="0"/>
              <a:t>The function do_simplex is doing most of the heavy lifting here</a:t>
            </a:r>
          </a:p>
          <a:p>
            <a:pPr marL="285750" indent="-285750">
              <a:buFont typeface="Arial" panose="020B0604020202020204" pitchFamily="34" charset="0"/>
              <a:buChar char="•"/>
            </a:pPr>
            <a:r>
              <a:rPr lang="en-US" dirty="0"/>
              <a:t>do_simplex does the following:</a:t>
            </a:r>
          </a:p>
          <a:p>
            <a:pPr marL="742950" lvl="1" indent="-285750">
              <a:buFont typeface="Arial" panose="020B0604020202020204" pitchFamily="34" charset="0"/>
              <a:buChar char="•"/>
            </a:pPr>
            <a:r>
              <a:rPr lang="en-US" dirty="0"/>
              <a:t>Decide if the current simplex contains the origin (if so, GJK returns true and the simplex)</a:t>
            </a:r>
          </a:p>
          <a:p>
            <a:pPr marL="742950" lvl="1" indent="-285750">
              <a:buFont typeface="Arial" panose="020B0604020202020204" pitchFamily="34" charset="0"/>
              <a:buChar char="•"/>
            </a:pPr>
            <a:r>
              <a:rPr lang="en-US" dirty="0"/>
              <a:t>If the current simplex does not contain the origin, find the optimal direction to search and update simplex and D accordingly</a:t>
            </a:r>
          </a:p>
        </p:txBody>
      </p:sp>
    </p:spTree>
    <p:extLst>
      <p:ext uri="{BB962C8B-B14F-4D97-AF65-F5344CB8AC3E}">
        <p14:creationId xmlns:p14="http://schemas.microsoft.com/office/powerpoint/2010/main" val="13143389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 Pseudocode</a:t>
            </a:r>
          </a:p>
        </p:txBody>
      </p:sp>
      <p:sp>
        <p:nvSpPr>
          <p:cNvPr id="6" name="TextBox 5">
            <a:extLst>
              <a:ext uri="{FF2B5EF4-FFF2-40B4-BE49-F238E27FC236}">
                <a16:creationId xmlns:a16="http://schemas.microsoft.com/office/drawing/2014/main" id="{9F426C43-1A23-0D49-B99B-D872804207F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8" name="TextBox 7">
            <a:extLst>
              <a:ext uri="{FF2B5EF4-FFF2-40B4-BE49-F238E27FC236}">
                <a16:creationId xmlns:a16="http://schemas.microsoft.com/office/drawing/2014/main" id="{84822976-CC22-544C-913B-DA1C8AE219B1}"/>
              </a:ext>
            </a:extLst>
          </p:cNvPr>
          <p:cNvSpPr txBox="1"/>
          <p:nvPr/>
        </p:nvSpPr>
        <p:spPr>
          <a:xfrm>
            <a:off x="2133600" y="1274624"/>
            <a:ext cx="5029200" cy="1754326"/>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200" dirty="0">
                <a:latin typeface="Courier" pitchFamily="2" charset="0"/>
              </a:rPr>
              <a:t>pair&lt;bool, simplex&gt; </a:t>
            </a:r>
            <a:r>
              <a:rPr lang="en-US" sz="1200" dirty="0" err="1">
                <a:latin typeface="Courier" pitchFamily="2" charset="0"/>
              </a:rPr>
              <a:t>gjk</a:t>
            </a:r>
            <a:r>
              <a:rPr lang="en-US" sz="1200" dirty="0">
                <a:latin typeface="Courier" pitchFamily="2" charset="0"/>
              </a:rPr>
              <a:t>(</a:t>
            </a:r>
            <a:r>
              <a:rPr lang="en-US" sz="1200" dirty="0" err="1">
                <a:latin typeface="Courier" pitchFamily="2" charset="0"/>
              </a:rPr>
              <a:t>support_func</a:t>
            </a:r>
            <a:r>
              <a:rPr lang="en-US" sz="1200" dirty="0">
                <a:latin typeface="Courier" pitchFamily="2" charset="0"/>
              </a:rPr>
              <a:t>):</a:t>
            </a:r>
          </a:p>
          <a:p>
            <a:r>
              <a:rPr lang="en-US" sz="1200" dirty="0">
                <a:latin typeface="Courier" pitchFamily="2" charset="0"/>
              </a:rPr>
              <a:t>  S = </a:t>
            </a:r>
            <a:r>
              <a:rPr lang="en-US" sz="1200" dirty="0" err="1">
                <a:latin typeface="Courier" pitchFamily="2" charset="0"/>
              </a:rPr>
              <a:t>support_func</a:t>
            </a:r>
            <a:r>
              <a:rPr lang="en-US" sz="1200" dirty="0">
                <a:latin typeface="Courier" pitchFamily="2" charset="0"/>
              </a:rPr>
              <a:t>(</a:t>
            </a:r>
            <a:r>
              <a:rPr lang="en-US" sz="1200" dirty="0" err="1">
                <a:latin typeface="Courier" pitchFamily="2" charset="0"/>
              </a:rPr>
              <a:t>arbitrary_direction</a:t>
            </a:r>
            <a:r>
              <a:rPr lang="en-US" sz="1200" dirty="0">
                <a:latin typeface="Courier" pitchFamily="2" charset="0"/>
              </a:rPr>
              <a:t>)</a:t>
            </a:r>
          </a:p>
          <a:p>
            <a:r>
              <a:rPr lang="en-US" sz="1200" dirty="0">
                <a:latin typeface="Courier" pitchFamily="2" charset="0"/>
              </a:rPr>
              <a:t>  simplex = [S]</a:t>
            </a:r>
          </a:p>
          <a:p>
            <a:r>
              <a:rPr lang="en-US" sz="1200" dirty="0">
                <a:latin typeface="Courier" pitchFamily="2" charset="0"/>
              </a:rPr>
              <a:t>  D = -S</a:t>
            </a:r>
          </a:p>
          <a:p>
            <a:r>
              <a:rPr lang="en-US" sz="1200" dirty="0">
                <a:latin typeface="Courier" pitchFamily="2" charset="0"/>
              </a:rPr>
              <a:t>  while True:</a:t>
            </a:r>
          </a:p>
          <a:p>
            <a:r>
              <a:rPr lang="en-US" sz="1200" dirty="0">
                <a:latin typeface="Courier" pitchFamily="2" charset="0"/>
              </a:rPr>
              <a:t>    A = </a:t>
            </a:r>
            <a:r>
              <a:rPr lang="en-US" sz="1200" dirty="0" err="1">
                <a:latin typeface="Courier" pitchFamily="2" charset="0"/>
              </a:rPr>
              <a:t>support_func</a:t>
            </a:r>
            <a:r>
              <a:rPr lang="en-US" sz="1200" dirty="0">
                <a:latin typeface="Courier" pitchFamily="2" charset="0"/>
              </a:rPr>
              <a:t>(D)</a:t>
            </a:r>
          </a:p>
          <a:p>
            <a:r>
              <a:rPr lang="en-US" sz="1200" dirty="0">
                <a:latin typeface="Courier" pitchFamily="2" charset="0"/>
              </a:rPr>
              <a:t>    if dot(A, D) &lt; 0: return (false, [])</a:t>
            </a:r>
          </a:p>
          <a:p>
            <a:r>
              <a:rPr lang="en-US" sz="1200" dirty="0">
                <a:latin typeface="Courier" pitchFamily="2" charset="0"/>
              </a:rPr>
              <a:t>    </a:t>
            </a:r>
            <a:r>
              <a:rPr lang="en-US" sz="1200" dirty="0" err="1">
                <a:latin typeface="Courier" pitchFamily="2" charset="0"/>
              </a:rPr>
              <a:t>simplex.append</a:t>
            </a:r>
            <a:r>
              <a:rPr lang="en-US" sz="1200" dirty="0">
                <a:latin typeface="Courier" pitchFamily="2" charset="0"/>
              </a:rPr>
              <a:t>(A)</a:t>
            </a:r>
          </a:p>
          <a:p>
            <a:r>
              <a:rPr lang="en-US" sz="1200" dirty="0">
                <a:latin typeface="Courier" pitchFamily="2" charset="0"/>
              </a:rPr>
              <a:t>    if do_simplex(simplex, D): return (simplex, D)</a:t>
            </a:r>
          </a:p>
        </p:txBody>
      </p:sp>
      <p:sp>
        <p:nvSpPr>
          <p:cNvPr id="2" name="Rectangle 1">
            <a:extLst>
              <a:ext uri="{FF2B5EF4-FFF2-40B4-BE49-F238E27FC236}">
                <a16:creationId xmlns:a16="http://schemas.microsoft.com/office/drawing/2014/main" id="{F5CA7955-34D4-3B40-91D2-F26FB51F4B61}"/>
              </a:ext>
            </a:extLst>
          </p:cNvPr>
          <p:cNvSpPr/>
          <p:nvPr/>
        </p:nvSpPr>
        <p:spPr>
          <a:xfrm>
            <a:off x="2133600" y="3297019"/>
            <a:ext cx="5029200" cy="64633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200" dirty="0">
                <a:latin typeface="Courier" pitchFamily="2" charset="0"/>
              </a:rPr>
              <a:t>bool do_simplex(simplex, D):</a:t>
            </a:r>
          </a:p>
          <a:p>
            <a:r>
              <a:rPr lang="en-US" sz="1200" dirty="0">
                <a:latin typeface="Courier" pitchFamily="2" charset="0"/>
              </a:rPr>
              <a:t>  if </a:t>
            </a:r>
            <a:r>
              <a:rPr lang="en-US" sz="1200" dirty="0" err="1">
                <a:latin typeface="Courier" pitchFamily="2" charset="0"/>
              </a:rPr>
              <a:t>contains_origin</a:t>
            </a:r>
            <a:r>
              <a:rPr lang="en-US" sz="1200" dirty="0">
                <a:latin typeface="Courier" pitchFamily="2" charset="0"/>
              </a:rPr>
              <a:t>(simplex): return true </a:t>
            </a:r>
          </a:p>
          <a:p>
            <a:r>
              <a:rPr lang="en-US" sz="1200" dirty="0">
                <a:latin typeface="Courier" pitchFamily="2" charset="0"/>
              </a:rPr>
              <a:t>  return </a:t>
            </a:r>
            <a:r>
              <a:rPr lang="en-US" sz="1200" dirty="0" err="1">
                <a:latin typeface="Courier" pitchFamily="2" charset="0"/>
              </a:rPr>
              <a:t>handle_simplex</a:t>
            </a:r>
            <a:r>
              <a:rPr lang="en-US" sz="1200" dirty="0">
                <a:latin typeface="Courier" pitchFamily="2" charset="0"/>
              </a:rPr>
              <a:t>(simplex, D)</a:t>
            </a:r>
          </a:p>
        </p:txBody>
      </p:sp>
    </p:spTree>
    <p:extLst>
      <p:ext uri="{BB962C8B-B14F-4D97-AF65-F5344CB8AC3E}">
        <p14:creationId xmlns:p14="http://schemas.microsoft.com/office/powerpoint/2010/main" val="30853616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573ED2-B32C-664C-AC7D-8E34C1D9A9A5}"/>
              </a:ext>
            </a:extLst>
          </p:cNvPr>
          <p:cNvPicPr>
            <a:picLocks noChangeAspect="1"/>
          </p:cNvPicPr>
          <p:nvPr/>
        </p:nvPicPr>
        <p:blipFill rotWithShape="1">
          <a:blip r:embed="rId2">
            <a:alphaModFix amt="50000"/>
          </a:blip>
          <a:srcRect/>
          <a:stretch/>
        </p:blipFill>
        <p:spPr>
          <a:xfrm>
            <a:off x="0" y="15731"/>
            <a:ext cx="9143980" cy="5143490"/>
          </a:xfrm>
          <a:prstGeom prst="rect">
            <a:avLst/>
          </a:prstGeom>
        </p:spPr>
      </p:pic>
      <p:sp>
        <p:nvSpPr>
          <p:cNvPr id="2" name="Title 1"/>
          <p:cNvSpPr>
            <a:spLocks noGrp="1"/>
          </p:cNvSpPr>
          <p:nvPr>
            <p:ph type="ctrTitle"/>
          </p:nvPr>
        </p:nvSpPr>
        <p:spPr>
          <a:xfrm>
            <a:off x="1143000" y="841771"/>
            <a:ext cx="6858000" cy="2175389"/>
          </a:xfrm>
        </p:spPr>
        <p:txBody>
          <a:bodyPr>
            <a:normAutofit/>
          </a:bodyPr>
          <a:lstStyle/>
          <a:p>
            <a:r>
              <a:rPr lang="en-US" dirty="0">
                <a:ln>
                  <a:solidFill>
                    <a:srgbClr val="000000"/>
                  </a:solidFill>
                </a:ln>
                <a:solidFill>
                  <a:srgbClr val="FFFFFF"/>
                </a:solidFill>
              </a:rPr>
              <a:t>Class 4</a:t>
            </a:r>
          </a:p>
        </p:txBody>
      </p:sp>
      <p:sp>
        <p:nvSpPr>
          <p:cNvPr id="3" name="Subtitle 2"/>
          <p:cNvSpPr>
            <a:spLocks noGrp="1"/>
          </p:cNvSpPr>
          <p:nvPr>
            <p:ph type="subTitle" idx="1"/>
          </p:nvPr>
        </p:nvSpPr>
        <p:spPr>
          <a:xfrm>
            <a:off x="1143000" y="3119553"/>
            <a:ext cx="6858000" cy="823796"/>
          </a:xfrm>
        </p:spPr>
        <p:txBody>
          <a:bodyPr>
            <a:normAutofit/>
          </a:bodyPr>
          <a:lstStyle/>
          <a:p>
            <a:r>
              <a:rPr lang="en-US" dirty="0">
                <a:ln>
                  <a:solidFill>
                    <a:srgbClr val="000000"/>
                  </a:solidFill>
                </a:ln>
                <a:solidFill>
                  <a:srgbClr val="FFFFFF"/>
                </a:solidFill>
              </a:rPr>
              <a:t>Rotations</a:t>
            </a:r>
          </a:p>
        </p:txBody>
      </p:sp>
    </p:spTree>
    <p:extLst>
      <p:ext uri="{BB962C8B-B14F-4D97-AF65-F5344CB8AC3E}">
        <p14:creationId xmlns:p14="http://schemas.microsoft.com/office/powerpoint/2010/main" val="14655608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GJK Algorithm Pseudocode</a:t>
            </a:r>
          </a:p>
        </p:txBody>
      </p:sp>
      <p:sp>
        <p:nvSpPr>
          <p:cNvPr id="6" name="TextBox 5">
            <a:extLst>
              <a:ext uri="{FF2B5EF4-FFF2-40B4-BE49-F238E27FC236}">
                <a16:creationId xmlns:a16="http://schemas.microsoft.com/office/drawing/2014/main" id="{9F426C43-1A23-0D49-B99B-D872804207F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8" name="TextBox 7">
            <a:extLst>
              <a:ext uri="{FF2B5EF4-FFF2-40B4-BE49-F238E27FC236}">
                <a16:creationId xmlns:a16="http://schemas.microsoft.com/office/drawing/2014/main" id="{84822976-CC22-544C-913B-DA1C8AE219B1}"/>
              </a:ext>
            </a:extLst>
          </p:cNvPr>
          <p:cNvSpPr txBox="1"/>
          <p:nvPr/>
        </p:nvSpPr>
        <p:spPr>
          <a:xfrm>
            <a:off x="381000" y="1276350"/>
            <a:ext cx="5029200" cy="1754326"/>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200" dirty="0">
                <a:latin typeface="Courier" pitchFamily="2" charset="0"/>
              </a:rPr>
              <a:t>pair&lt;bool, simplex&gt; </a:t>
            </a:r>
            <a:r>
              <a:rPr lang="en-US" sz="1200" dirty="0" err="1">
                <a:latin typeface="Courier" pitchFamily="2" charset="0"/>
              </a:rPr>
              <a:t>gjk</a:t>
            </a:r>
            <a:r>
              <a:rPr lang="en-US" sz="1200" dirty="0">
                <a:latin typeface="Courier" pitchFamily="2" charset="0"/>
              </a:rPr>
              <a:t>(</a:t>
            </a:r>
            <a:r>
              <a:rPr lang="en-US" sz="1200" dirty="0" err="1">
                <a:latin typeface="Courier" pitchFamily="2" charset="0"/>
              </a:rPr>
              <a:t>support_func</a:t>
            </a:r>
            <a:r>
              <a:rPr lang="en-US" sz="1200" dirty="0">
                <a:latin typeface="Courier" pitchFamily="2" charset="0"/>
              </a:rPr>
              <a:t>):</a:t>
            </a:r>
          </a:p>
          <a:p>
            <a:r>
              <a:rPr lang="en-US" sz="1200" dirty="0">
                <a:latin typeface="Courier" pitchFamily="2" charset="0"/>
              </a:rPr>
              <a:t>  S = </a:t>
            </a:r>
            <a:r>
              <a:rPr lang="en-US" sz="1200" dirty="0" err="1">
                <a:latin typeface="Courier" pitchFamily="2" charset="0"/>
              </a:rPr>
              <a:t>support_func</a:t>
            </a:r>
            <a:r>
              <a:rPr lang="en-US" sz="1200" dirty="0">
                <a:latin typeface="Courier" pitchFamily="2" charset="0"/>
              </a:rPr>
              <a:t>(</a:t>
            </a:r>
            <a:r>
              <a:rPr lang="en-US" sz="1200" dirty="0" err="1">
                <a:latin typeface="Courier" pitchFamily="2" charset="0"/>
              </a:rPr>
              <a:t>arbitrary_direction</a:t>
            </a:r>
            <a:r>
              <a:rPr lang="en-US" sz="1200" dirty="0">
                <a:latin typeface="Courier" pitchFamily="2" charset="0"/>
              </a:rPr>
              <a:t>)</a:t>
            </a:r>
          </a:p>
          <a:p>
            <a:r>
              <a:rPr lang="en-US" sz="1200" dirty="0">
                <a:latin typeface="Courier" pitchFamily="2" charset="0"/>
              </a:rPr>
              <a:t>  simplex = [S]</a:t>
            </a:r>
          </a:p>
          <a:p>
            <a:r>
              <a:rPr lang="en-US" sz="1200" dirty="0">
                <a:latin typeface="Courier" pitchFamily="2" charset="0"/>
              </a:rPr>
              <a:t>  D = -S</a:t>
            </a:r>
          </a:p>
          <a:p>
            <a:r>
              <a:rPr lang="en-US" sz="1200" dirty="0">
                <a:latin typeface="Courier" pitchFamily="2" charset="0"/>
              </a:rPr>
              <a:t>  while True:</a:t>
            </a:r>
          </a:p>
          <a:p>
            <a:r>
              <a:rPr lang="en-US" sz="1200" dirty="0">
                <a:latin typeface="Courier" pitchFamily="2" charset="0"/>
              </a:rPr>
              <a:t>    A = </a:t>
            </a:r>
            <a:r>
              <a:rPr lang="en-US" sz="1200" dirty="0" err="1">
                <a:latin typeface="Courier" pitchFamily="2" charset="0"/>
              </a:rPr>
              <a:t>support_func</a:t>
            </a:r>
            <a:r>
              <a:rPr lang="en-US" sz="1200" dirty="0">
                <a:latin typeface="Courier" pitchFamily="2" charset="0"/>
              </a:rPr>
              <a:t>(D)</a:t>
            </a:r>
          </a:p>
          <a:p>
            <a:r>
              <a:rPr lang="en-US" sz="1200" dirty="0">
                <a:latin typeface="Courier" pitchFamily="2" charset="0"/>
              </a:rPr>
              <a:t>    if dot(A, D) &lt; 0: return (false, [])</a:t>
            </a:r>
          </a:p>
          <a:p>
            <a:r>
              <a:rPr lang="en-US" sz="1200" dirty="0">
                <a:latin typeface="Courier" pitchFamily="2" charset="0"/>
              </a:rPr>
              <a:t>    </a:t>
            </a:r>
            <a:r>
              <a:rPr lang="en-US" sz="1200" dirty="0" err="1">
                <a:latin typeface="Courier" pitchFamily="2" charset="0"/>
              </a:rPr>
              <a:t>simplex.append</a:t>
            </a:r>
            <a:r>
              <a:rPr lang="en-US" sz="1200" dirty="0">
                <a:latin typeface="Courier" pitchFamily="2" charset="0"/>
              </a:rPr>
              <a:t>(A)</a:t>
            </a:r>
          </a:p>
          <a:p>
            <a:r>
              <a:rPr lang="en-US" sz="1200" dirty="0">
                <a:latin typeface="Courier" pitchFamily="2" charset="0"/>
              </a:rPr>
              <a:t>    if do_simplex(simplex, D): return (simplex, D)</a:t>
            </a:r>
          </a:p>
        </p:txBody>
      </p:sp>
      <p:sp>
        <p:nvSpPr>
          <p:cNvPr id="2" name="Rectangle 1">
            <a:extLst>
              <a:ext uri="{FF2B5EF4-FFF2-40B4-BE49-F238E27FC236}">
                <a16:creationId xmlns:a16="http://schemas.microsoft.com/office/drawing/2014/main" id="{F5CA7955-34D4-3B40-91D2-F26FB51F4B61}"/>
              </a:ext>
            </a:extLst>
          </p:cNvPr>
          <p:cNvSpPr/>
          <p:nvPr/>
        </p:nvSpPr>
        <p:spPr>
          <a:xfrm>
            <a:off x="381000" y="3298745"/>
            <a:ext cx="5029200" cy="64633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200" dirty="0">
                <a:latin typeface="Courier" pitchFamily="2" charset="0"/>
              </a:rPr>
              <a:t>bool do_simplex(simplex, D):</a:t>
            </a:r>
          </a:p>
          <a:p>
            <a:r>
              <a:rPr lang="en-US" sz="1200" dirty="0">
                <a:latin typeface="Courier" pitchFamily="2" charset="0"/>
              </a:rPr>
              <a:t>  if </a:t>
            </a:r>
            <a:r>
              <a:rPr lang="en-US" sz="1200" dirty="0" err="1">
                <a:latin typeface="Courier" pitchFamily="2" charset="0"/>
              </a:rPr>
              <a:t>contains_origin</a:t>
            </a:r>
            <a:r>
              <a:rPr lang="en-US" sz="1200" dirty="0">
                <a:latin typeface="Courier" pitchFamily="2" charset="0"/>
              </a:rPr>
              <a:t>(simplex): return true </a:t>
            </a:r>
          </a:p>
          <a:p>
            <a:r>
              <a:rPr lang="en-US" sz="1200" dirty="0">
                <a:latin typeface="Courier" pitchFamily="2" charset="0"/>
              </a:rPr>
              <a:t>  return </a:t>
            </a:r>
            <a:r>
              <a:rPr lang="en-US" sz="1200" dirty="0" err="1">
                <a:latin typeface="Courier" pitchFamily="2" charset="0"/>
              </a:rPr>
              <a:t>handle_simplex</a:t>
            </a:r>
            <a:r>
              <a:rPr lang="en-US" sz="1200" dirty="0">
                <a:latin typeface="Courier" pitchFamily="2" charset="0"/>
              </a:rPr>
              <a:t>(simplex, D)</a:t>
            </a:r>
          </a:p>
        </p:txBody>
      </p:sp>
      <p:sp>
        <p:nvSpPr>
          <p:cNvPr id="7" name="Content Placeholder 3">
            <a:extLst>
              <a:ext uri="{FF2B5EF4-FFF2-40B4-BE49-F238E27FC236}">
                <a16:creationId xmlns:a16="http://schemas.microsoft.com/office/drawing/2014/main" id="{837E32FE-7700-AB42-942C-6766BB60031F}"/>
              </a:ext>
            </a:extLst>
          </p:cNvPr>
          <p:cNvSpPr>
            <a:spLocks noGrp="1"/>
          </p:cNvSpPr>
          <p:nvPr>
            <p:ph sz="half" idx="1"/>
          </p:nvPr>
        </p:nvSpPr>
        <p:spPr>
          <a:xfrm>
            <a:off x="5486400" y="1125676"/>
            <a:ext cx="3429000" cy="3657600"/>
          </a:xfrm>
        </p:spPr>
        <p:txBody>
          <a:bodyPr>
            <a:normAutofit fontScale="77500" lnSpcReduction="20000"/>
          </a:bodyPr>
          <a:lstStyle/>
          <a:p>
            <a:r>
              <a:rPr lang="en-US" dirty="0"/>
              <a:t>When we call </a:t>
            </a:r>
            <a:r>
              <a:rPr lang="en-US" dirty="0" err="1"/>
              <a:t>handle_simplex</a:t>
            </a:r>
            <a:r>
              <a:rPr lang="en-US" dirty="0"/>
              <a:t>, the simplex will have 2, 3, or 4 vertices</a:t>
            </a:r>
          </a:p>
          <a:p>
            <a:r>
              <a:rPr lang="en-US" dirty="0"/>
              <a:t>We need to figure out the optimal way to change the simplex in each case</a:t>
            </a:r>
          </a:p>
          <a:p>
            <a:r>
              <a:rPr lang="en-US" dirty="0"/>
              <a:t>The optimal way to change the simplex will capture the origin in a simplex in the minimum number of iterations</a:t>
            </a:r>
          </a:p>
        </p:txBody>
      </p:sp>
    </p:spTree>
    <p:extLst>
      <p:ext uri="{BB962C8B-B14F-4D97-AF65-F5344CB8AC3E}">
        <p14:creationId xmlns:p14="http://schemas.microsoft.com/office/powerpoint/2010/main" val="20273023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Updating the Simplex</a:t>
            </a:r>
          </a:p>
        </p:txBody>
      </p:sp>
      <p:sp>
        <p:nvSpPr>
          <p:cNvPr id="6" name="TextBox 5">
            <a:extLst>
              <a:ext uri="{FF2B5EF4-FFF2-40B4-BE49-F238E27FC236}">
                <a16:creationId xmlns:a16="http://schemas.microsoft.com/office/drawing/2014/main" id="{9F426C43-1A23-0D49-B99B-D872804207F6}"/>
              </a:ext>
            </a:extLst>
          </p:cNvPr>
          <p:cNvSpPr txBox="1"/>
          <p:nvPr/>
        </p:nvSpPr>
        <p:spPr>
          <a:xfrm>
            <a:off x="6096"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4" name="Content Placeholder 3">
            <a:extLst>
              <a:ext uri="{FF2B5EF4-FFF2-40B4-BE49-F238E27FC236}">
                <a16:creationId xmlns:a16="http://schemas.microsoft.com/office/drawing/2014/main" id="{CDF3C0A2-C846-C046-98AD-1FA4F2CB04DD}"/>
              </a:ext>
            </a:extLst>
          </p:cNvPr>
          <p:cNvSpPr>
            <a:spLocks noGrp="1"/>
          </p:cNvSpPr>
          <p:nvPr>
            <p:ph sz="half" idx="1"/>
          </p:nvPr>
        </p:nvSpPr>
        <p:spPr>
          <a:xfrm>
            <a:off x="457200" y="1200151"/>
            <a:ext cx="8382000" cy="3204685"/>
          </a:xfrm>
        </p:spPr>
        <p:txBody>
          <a:bodyPr>
            <a:normAutofit fontScale="92500" lnSpcReduction="20000"/>
          </a:bodyPr>
          <a:lstStyle/>
          <a:p>
            <a:r>
              <a:rPr lang="en-US" dirty="0"/>
              <a:t>The content here is adapted from “Implementing GJK -2006”, a video by Casey </a:t>
            </a:r>
            <a:r>
              <a:rPr lang="en-US" dirty="0" err="1"/>
              <a:t>Muratori</a:t>
            </a:r>
            <a:endParaRPr lang="en-US" dirty="0"/>
          </a:p>
          <a:p>
            <a:r>
              <a:rPr lang="en-US" dirty="0"/>
              <a:t>This video points out the important insight that </a:t>
            </a:r>
            <a:r>
              <a:rPr lang="en-US" b="1" dirty="0"/>
              <a:t>the position of the vertex that was last added to the simplex gives us hints about which direction we should plug into the </a:t>
            </a:r>
            <a:r>
              <a:rPr lang="en-US" b="1" dirty="0" err="1"/>
              <a:t>Minkowski</a:t>
            </a:r>
            <a:r>
              <a:rPr lang="en-US" b="1" dirty="0"/>
              <a:t> support function in the next iteration </a:t>
            </a:r>
            <a:r>
              <a:rPr lang="en-US" dirty="0"/>
              <a:t>(to get the next vertex of the simplex)</a:t>
            </a:r>
          </a:p>
          <a:p>
            <a:r>
              <a:rPr lang="en-US" dirty="0"/>
              <a:t>In the following slides, the vertex that was last added to the simplex will be called </a:t>
            </a:r>
            <a:r>
              <a:rPr lang="en-US" i="1" dirty="0"/>
              <a:t>A</a:t>
            </a:r>
            <a:endParaRPr lang="en-US" dirty="0"/>
          </a:p>
        </p:txBody>
      </p:sp>
    </p:spTree>
    <p:extLst>
      <p:ext uri="{BB962C8B-B14F-4D97-AF65-F5344CB8AC3E}">
        <p14:creationId xmlns:p14="http://schemas.microsoft.com/office/powerpoint/2010/main" val="19706917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Handling the 1-Simplex (Line)</a:t>
            </a:r>
          </a:p>
        </p:txBody>
      </p:sp>
      <p:cxnSp>
        <p:nvCxnSpPr>
          <p:cNvPr id="3" name="Straight Connector 2">
            <a:extLst>
              <a:ext uri="{FF2B5EF4-FFF2-40B4-BE49-F238E27FC236}">
                <a16:creationId xmlns:a16="http://schemas.microsoft.com/office/drawing/2014/main" id="{FCEAA5D9-904C-3947-BC77-9BD991AFDF38}"/>
              </a:ext>
            </a:extLst>
          </p:cNvPr>
          <p:cNvCxnSpPr/>
          <p:nvPr/>
        </p:nvCxnSpPr>
        <p:spPr>
          <a:xfrm>
            <a:off x="4267200" y="2085693"/>
            <a:ext cx="4419600" cy="1524000"/>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4191000" y="2009493"/>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8596745" y="3533493"/>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8672945" y="365021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4287290" y="1654015"/>
            <a:ext cx="318655" cy="369332"/>
          </a:xfrm>
          <a:prstGeom prst="rect">
            <a:avLst/>
          </a:prstGeom>
          <a:noFill/>
        </p:spPr>
        <p:txBody>
          <a:bodyPr wrap="square" rtlCol="0">
            <a:spAutoFit/>
          </a:bodyPr>
          <a:lstStyle/>
          <a:p>
            <a:r>
              <a:rPr lang="en-US" dirty="0"/>
              <a:t>S</a:t>
            </a:r>
          </a:p>
        </p:txBody>
      </p:sp>
      <p:sp>
        <p:nvSpPr>
          <p:cNvPr id="17" name="TextBox 16">
            <a:extLst>
              <a:ext uri="{FF2B5EF4-FFF2-40B4-BE49-F238E27FC236}">
                <a16:creationId xmlns:a16="http://schemas.microsoft.com/office/drawing/2014/main" id="{2186A638-1003-DC44-8C36-1083DEE5D2A7}"/>
              </a:ext>
            </a:extLst>
          </p:cNvPr>
          <p:cNvSpPr txBox="1"/>
          <p:nvPr/>
        </p:nvSpPr>
        <p:spPr>
          <a:xfrm>
            <a:off x="152400" y="2085693"/>
            <a:ext cx="3990803" cy="1754326"/>
          </a:xfrm>
          <a:prstGeom prst="rect">
            <a:avLst/>
          </a:prstGeom>
          <a:noFill/>
        </p:spPr>
        <p:txBody>
          <a:bodyPr wrap="square" rtlCol="0">
            <a:spAutoFit/>
          </a:bodyPr>
          <a:lstStyle/>
          <a:p>
            <a:pPr marL="285750" indent="-285750">
              <a:buFont typeface="Arial" panose="020B0604020202020204" pitchFamily="34" charset="0"/>
              <a:buChar char="•"/>
            </a:pPr>
            <a:r>
              <a:rPr lang="en-US" dirty="0"/>
              <a:t>Remember that every vertex in the simplex is a point on the boundary of the </a:t>
            </a:r>
            <a:r>
              <a:rPr lang="en-US" dirty="0" err="1"/>
              <a:t>Minkowski</a:t>
            </a:r>
            <a:r>
              <a:rPr lang="en-US" dirty="0"/>
              <a:t> difference</a:t>
            </a:r>
          </a:p>
          <a:p>
            <a:pPr marL="285750" indent="-285750">
              <a:buFont typeface="Arial" panose="020B0604020202020204" pitchFamily="34" charset="0"/>
              <a:buChar char="•"/>
            </a:pPr>
            <a:r>
              <a:rPr lang="en-US" dirty="0"/>
              <a:t>We need to find a new direction to plug into the support function of the </a:t>
            </a:r>
            <a:r>
              <a:rPr lang="en-US" dirty="0" err="1"/>
              <a:t>Minkowski</a:t>
            </a:r>
            <a:r>
              <a:rPr lang="en-US" dirty="0"/>
              <a:t> difference</a:t>
            </a:r>
          </a:p>
        </p:txBody>
      </p:sp>
      <p:cxnSp>
        <p:nvCxnSpPr>
          <p:cNvPr id="18" name="Straight Arrow Connector 17">
            <a:extLst>
              <a:ext uri="{FF2B5EF4-FFF2-40B4-BE49-F238E27FC236}">
                <a16:creationId xmlns:a16="http://schemas.microsoft.com/office/drawing/2014/main" id="{7CC77CAA-0C6D-9A4C-96E1-C00BCE7FF4DE}"/>
              </a:ext>
            </a:extLst>
          </p:cNvPr>
          <p:cNvCxnSpPr>
            <a:cxnSpLocks/>
            <a:stCxn id="19" idx="2"/>
          </p:cNvCxnSpPr>
          <p:nvPr/>
        </p:nvCxnSpPr>
        <p:spPr>
          <a:xfrm>
            <a:off x="8188730" y="2250097"/>
            <a:ext cx="408015" cy="118935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7423266" y="1880765"/>
            <a:ext cx="1530927" cy="369332"/>
          </a:xfrm>
          <a:prstGeom prst="rect">
            <a:avLst/>
          </a:prstGeom>
          <a:noFill/>
        </p:spPr>
        <p:txBody>
          <a:bodyPr wrap="square" rtlCol="0">
            <a:spAutoFit/>
          </a:bodyPr>
          <a:lstStyle/>
          <a:p>
            <a:r>
              <a:rPr lang="en-US" dirty="0"/>
              <a:t>Newest Vertex</a:t>
            </a:r>
          </a:p>
        </p:txBody>
      </p:sp>
    </p:spTree>
    <p:extLst>
      <p:ext uri="{BB962C8B-B14F-4D97-AF65-F5344CB8AC3E}">
        <p14:creationId xmlns:p14="http://schemas.microsoft.com/office/powerpoint/2010/main" val="29024545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Handling the 1-Simplex (Line)</a:t>
            </a:r>
          </a:p>
        </p:txBody>
      </p:sp>
      <p:sp>
        <p:nvSpPr>
          <p:cNvPr id="17" name="TextBox 16">
            <a:extLst>
              <a:ext uri="{FF2B5EF4-FFF2-40B4-BE49-F238E27FC236}">
                <a16:creationId xmlns:a16="http://schemas.microsoft.com/office/drawing/2014/main" id="{2186A638-1003-DC44-8C36-1083DEE5D2A7}"/>
              </a:ext>
            </a:extLst>
          </p:cNvPr>
          <p:cNvSpPr txBox="1"/>
          <p:nvPr/>
        </p:nvSpPr>
        <p:spPr>
          <a:xfrm>
            <a:off x="200197" y="2700598"/>
            <a:ext cx="3990803" cy="369332"/>
          </a:xfrm>
          <a:prstGeom prst="rect">
            <a:avLst/>
          </a:prstGeom>
          <a:noFill/>
        </p:spPr>
        <p:txBody>
          <a:bodyPr wrap="square" rtlCol="0">
            <a:spAutoFit/>
          </a:bodyPr>
          <a:lstStyle/>
          <a:p>
            <a:pPr marL="285750" indent="-285750">
              <a:buFont typeface="Arial" panose="020B0604020202020204" pitchFamily="34" charset="0"/>
              <a:buChar char="•"/>
            </a:pPr>
            <a:r>
              <a:rPr lang="en-US" dirty="0"/>
              <a:t>How did the simplex become a line?</a:t>
            </a:r>
          </a:p>
        </p:txBody>
      </p:sp>
      <p:cxnSp>
        <p:nvCxnSpPr>
          <p:cNvPr id="13" name="Straight Connector 12">
            <a:extLst>
              <a:ext uri="{FF2B5EF4-FFF2-40B4-BE49-F238E27FC236}">
                <a16:creationId xmlns:a16="http://schemas.microsoft.com/office/drawing/2014/main" id="{504EE6EE-90E5-9B43-9BA2-7B2DA67141A4}"/>
              </a:ext>
            </a:extLst>
          </p:cNvPr>
          <p:cNvCxnSpPr/>
          <p:nvPr/>
        </p:nvCxnSpPr>
        <p:spPr>
          <a:xfrm>
            <a:off x="4267200" y="2085693"/>
            <a:ext cx="4419600" cy="1524000"/>
          </a:xfrm>
          <a:prstGeom prst="line">
            <a:avLst/>
          </a:prstGeom>
        </p:spPr>
        <p:style>
          <a:lnRef idx="3">
            <a:schemeClr val="accent1"/>
          </a:lnRef>
          <a:fillRef idx="0">
            <a:schemeClr val="accent1"/>
          </a:fillRef>
          <a:effectRef idx="2">
            <a:schemeClr val="accent1"/>
          </a:effectRef>
          <a:fontRef idx="minor">
            <a:schemeClr val="tx1"/>
          </a:fontRef>
        </p:style>
      </p:cxnSp>
      <p:sp>
        <p:nvSpPr>
          <p:cNvPr id="15" name="Oval 14">
            <a:extLst>
              <a:ext uri="{FF2B5EF4-FFF2-40B4-BE49-F238E27FC236}">
                <a16:creationId xmlns:a16="http://schemas.microsoft.com/office/drawing/2014/main" id="{B036644D-75B3-A048-89EA-158C20FAEED0}"/>
              </a:ext>
            </a:extLst>
          </p:cNvPr>
          <p:cNvSpPr/>
          <p:nvPr/>
        </p:nvSpPr>
        <p:spPr>
          <a:xfrm>
            <a:off x="4191000" y="2009493"/>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705E385-AC36-AE43-BE48-FFB2368A062A}"/>
              </a:ext>
            </a:extLst>
          </p:cNvPr>
          <p:cNvSpPr/>
          <p:nvPr/>
        </p:nvSpPr>
        <p:spPr>
          <a:xfrm>
            <a:off x="8596745" y="3533493"/>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E72F48EC-694F-AF4C-8158-21A679DCE152}"/>
              </a:ext>
            </a:extLst>
          </p:cNvPr>
          <p:cNvSpPr txBox="1"/>
          <p:nvPr/>
        </p:nvSpPr>
        <p:spPr>
          <a:xfrm>
            <a:off x="8672945" y="3650218"/>
            <a:ext cx="318655" cy="369332"/>
          </a:xfrm>
          <a:prstGeom prst="rect">
            <a:avLst/>
          </a:prstGeom>
          <a:noFill/>
        </p:spPr>
        <p:txBody>
          <a:bodyPr wrap="square" rtlCol="0">
            <a:spAutoFit/>
          </a:bodyPr>
          <a:lstStyle/>
          <a:p>
            <a:r>
              <a:rPr lang="en-US" dirty="0"/>
              <a:t>A</a:t>
            </a:r>
          </a:p>
        </p:txBody>
      </p:sp>
      <p:cxnSp>
        <p:nvCxnSpPr>
          <p:cNvPr id="21" name="Straight Arrow Connector 20">
            <a:extLst>
              <a:ext uri="{FF2B5EF4-FFF2-40B4-BE49-F238E27FC236}">
                <a16:creationId xmlns:a16="http://schemas.microsoft.com/office/drawing/2014/main" id="{C60B4D03-E9DB-6C48-A525-782C22C2DC9A}"/>
              </a:ext>
            </a:extLst>
          </p:cNvPr>
          <p:cNvCxnSpPr>
            <a:cxnSpLocks/>
            <a:stCxn id="22" idx="2"/>
          </p:cNvCxnSpPr>
          <p:nvPr/>
        </p:nvCxnSpPr>
        <p:spPr>
          <a:xfrm>
            <a:off x="8188730" y="2250097"/>
            <a:ext cx="408015" cy="118935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2" name="TextBox 21">
            <a:extLst>
              <a:ext uri="{FF2B5EF4-FFF2-40B4-BE49-F238E27FC236}">
                <a16:creationId xmlns:a16="http://schemas.microsoft.com/office/drawing/2014/main" id="{E322FE6D-CE60-1542-9300-980CABB2DA9D}"/>
              </a:ext>
            </a:extLst>
          </p:cNvPr>
          <p:cNvSpPr txBox="1"/>
          <p:nvPr/>
        </p:nvSpPr>
        <p:spPr>
          <a:xfrm>
            <a:off x="7423266" y="1880765"/>
            <a:ext cx="1530927" cy="369332"/>
          </a:xfrm>
          <a:prstGeom prst="rect">
            <a:avLst/>
          </a:prstGeom>
          <a:noFill/>
        </p:spPr>
        <p:txBody>
          <a:bodyPr wrap="square" rtlCol="0">
            <a:spAutoFit/>
          </a:bodyPr>
          <a:lstStyle/>
          <a:p>
            <a:r>
              <a:rPr lang="en-US" dirty="0"/>
              <a:t>Newest Vertex</a:t>
            </a:r>
          </a:p>
        </p:txBody>
      </p:sp>
      <p:sp>
        <p:nvSpPr>
          <p:cNvPr id="23" name="TextBox 22">
            <a:extLst>
              <a:ext uri="{FF2B5EF4-FFF2-40B4-BE49-F238E27FC236}">
                <a16:creationId xmlns:a16="http://schemas.microsoft.com/office/drawing/2014/main" id="{5BFB29AC-425B-8A42-A344-2BB457DCC636}"/>
              </a:ext>
            </a:extLst>
          </p:cNvPr>
          <p:cNvSpPr txBox="1"/>
          <p:nvPr/>
        </p:nvSpPr>
        <p:spPr>
          <a:xfrm>
            <a:off x="4287290" y="1654015"/>
            <a:ext cx="318655" cy="369332"/>
          </a:xfrm>
          <a:prstGeom prst="rect">
            <a:avLst/>
          </a:prstGeom>
          <a:noFill/>
        </p:spPr>
        <p:txBody>
          <a:bodyPr wrap="square" rtlCol="0">
            <a:spAutoFit/>
          </a:bodyPr>
          <a:lstStyle/>
          <a:p>
            <a:r>
              <a:rPr lang="en-US" dirty="0"/>
              <a:t>S</a:t>
            </a:r>
          </a:p>
        </p:txBody>
      </p:sp>
    </p:spTree>
    <p:extLst>
      <p:ext uri="{BB962C8B-B14F-4D97-AF65-F5344CB8AC3E}">
        <p14:creationId xmlns:p14="http://schemas.microsoft.com/office/powerpoint/2010/main" val="10271163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Handling the 1-Simplex (Line)</a:t>
            </a:r>
          </a:p>
        </p:txBody>
      </p:sp>
      <p:cxnSp>
        <p:nvCxnSpPr>
          <p:cNvPr id="14" name="Straight Arrow Connector 13">
            <a:extLst>
              <a:ext uri="{FF2B5EF4-FFF2-40B4-BE49-F238E27FC236}">
                <a16:creationId xmlns:a16="http://schemas.microsoft.com/office/drawing/2014/main" id="{9A1274C6-FAF2-EF43-B0E2-26431E832114}"/>
              </a:ext>
            </a:extLst>
          </p:cNvPr>
          <p:cNvCxnSpPr>
            <a:cxnSpLocks/>
            <a:stCxn id="16" idx="2"/>
          </p:cNvCxnSpPr>
          <p:nvPr/>
        </p:nvCxnSpPr>
        <p:spPr>
          <a:xfrm>
            <a:off x="8188730" y="2250097"/>
            <a:ext cx="408015" cy="118935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6" name="TextBox 15">
            <a:extLst>
              <a:ext uri="{FF2B5EF4-FFF2-40B4-BE49-F238E27FC236}">
                <a16:creationId xmlns:a16="http://schemas.microsoft.com/office/drawing/2014/main" id="{F971DAF5-5AF6-F941-867C-8109DA6DA867}"/>
              </a:ext>
            </a:extLst>
          </p:cNvPr>
          <p:cNvSpPr txBox="1"/>
          <p:nvPr/>
        </p:nvSpPr>
        <p:spPr>
          <a:xfrm>
            <a:off x="7423266" y="1880765"/>
            <a:ext cx="1530927" cy="369332"/>
          </a:xfrm>
          <a:prstGeom prst="rect">
            <a:avLst/>
          </a:prstGeom>
          <a:noFill/>
        </p:spPr>
        <p:txBody>
          <a:bodyPr wrap="square" rtlCol="0">
            <a:spAutoFit/>
          </a:bodyPr>
          <a:lstStyle/>
          <a:p>
            <a:r>
              <a:rPr lang="en-US" dirty="0"/>
              <a:t>Newest Vertex</a:t>
            </a:r>
          </a:p>
        </p:txBody>
      </p:sp>
      <p:sp>
        <p:nvSpPr>
          <p:cNvPr id="12" name="TextBox 11">
            <a:extLst>
              <a:ext uri="{FF2B5EF4-FFF2-40B4-BE49-F238E27FC236}">
                <a16:creationId xmlns:a16="http://schemas.microsoft.com/office/drawing/2014/main" id="{0D16066C-BA5A-F141-9FBF-45B4836B72D0}"/>
              </a:ext>
            </a:extLst>
          </p:cNvPr>
          <p:cNvSpPr txBox="1"/>
          <p:nvPr/>
        </p:nvSpPr>
        <p:spPr>
          <a:xfrm>
            <a:off x="62344" y="2847022"/>
            <a:ext cx="4134197" cy="1477328"/>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000" dirty="0">
                <a:latin typeface="Courier" pitchFamily="2" charset="0"/>
              </a:rPr>
              <a:t>pair&lt;bool, simplex&gt; </a:t>
            </a:r>
            <a:r>
              <a:rPr lang="en-US" sz="1000" dirty="0" err="1">
                <a:latin typeface="Courier" pitchFamily="2" charset="0"/>
              </a:rPr>
              <a:t>gjk</a:t>
            </a:r>
            <a:r>
              <a:rPr lang="en-US" sz="1000" dirty="0">
                <a:latin typeface="Courier" pitchFamily="2" charset="0"/>
              </a:rPr>
              <a:t>(</a:t>
            </a:r>
            <a:r>
              <a:rPr lang="en-US" sz="1000" dirty="0" err="1">
                <a:latin typeface="Courier" pitchFamily="2" charset="0"/>
              </a:rPr>
              <a:t>support_func</a:t>
            </a:r>
            <a:r>
              <a:rPr lang="en-US" sz="1000" dirty="0">
                <a:latin typeface="Courier" pitchFamily="2" charset="0"/>
              </a:rPr>
              <a:t>):</a:t>
            </a:r>
          </a:p>
          <a:p>
            <a:r>
              <a:rPr lang="en-US" sz="1000" dirty="0">
                <a:latin typeface="Courier" pitchFamily="2" charset="0"/>
              </a:rPr>
              <a:t>  S = </a:t>
            </a:r>
            <a:r>
              <a:rPr lang="en-US" sz="1000" dirty="0" err="1">
                <a:latin typeface="Courier" pitchFamily="2" charset="0"/>
              </a:rPr>
              <a:t>support_func</a:t>
            </a:r>
            <a:r>
              <a:rPr lang="en-US" sz="1000" dirty="0">
                <a:latin typeface="Courier" pitchFamily="2" charset="0"/>
              </a:rPr>
              <a:t>(</a:t>
            </a:r>
            <a:r>
              <a:rPr lang="en-US" sz="1000" dirty="0" err="1">
                <a:latin typeface="Courier" pitchFamily="2" charset="0"/>
              </a:rPr>
              <a:t>arbitrary_direction</a:t>
            </a:r>
            <a:r>
              <a:rPr lang="en-US" sz="1000" dirty="0">
                <a:latin typeface="Courier" pitchFamily="2" charset="0"/>
              </a:rPr>
              <a:t>)</a:t>
            </a:r>
          </a:p>
          <a:p>
            <a:r>
              <a:rPr lang="en-US" sz="1000" dirty="0">
                <a:latin typeface="Courier" pitchFamily="2" charset="0"/>
              </a:rPr>
              <a:t>  simplex = [S]</a:t>
            </a:r>
          </a:p>
          <a:p>
            <a:r>
              <a:rPr lang="en-US" sz="1000" dirty="0">
                <a:latin typeface="Courier" pitchFamily="2" charset="0"/>
              </a:rPr>
              <a:t>  D = -S</a:t>
            </a:r>
          </a:p>
          <a:p>
            <a:r>
              <a:rPr lang="en-US" sz="1000" dirty="0">
                <a:latin typeface="Courier" pitchFamily="2" charset="0"/>
              </a:rPr>
              <a:t>  while True:</a:t>
            </a:r>
          </a:p>
          <a:p>
            <a:r>
              <a:rPr lang="en-US" sz="1000" dirty="0">
                <a:latin typeface="Courier" pitchFamily="2" charset="0"/>
              </a:rPr>
              <a:t>    A = </a:t>
            </a:r>
            <a:r>
              <a:rPr lang="en-US" sz="1000" dirty="0" err="1">
                <a:latin typeface="Courier" pitchFamily="2" charset="0"/>
              </a:rPr>
              <a:t>support_func</a:t>
            </a:r>
            <a:r>
              <a:rPr lang="en-US" sz="1000" dirty="0">
                <a:latin typeface="Courier" pitchFamily="2" charset="0"/>
              </a:rPr>
              <a:t>(D)</a:t>
            </a:r>
          </a:p>
          <a:p>
            <a:r>
              <a:rPr lang="en-US" sz="1000" dirty="0">
                <a:latin typeface="Courier" pitchFamily="2" charset="0"/>
              </a:rPr>
              <a:t>    if dot(A, D) &lt; 0: return (false, [])</a:t>
            </a:r>
          </a:p>
          <a:p>
            <a:r>
              <a:rPr lang="en-US" sz="1000" dirty="0">
                <a:latin typeface="Courier" pitchFamily="2" charset="0"/>
              </a:rPr>
              <a:t>    </a:t>
            </a:r>
            <a:r>
              <a:rPr lang="en-US" sz="1000" dirty="0" err="1">
                <a:latin typeface="Courier" pitchFamily="2" charset="0"/>
              </a:rPr>
              <a:t>simplex.append</a:t>
            </a:r>
            <a:r>
              <a:rPr lang="en-US" sz="1000" dirty="0">
                <a:latin typeface="Courier" pitchFamily="2" charset="0"/>
              </a:rPr>
              <a:t>(A)</a:t>
            </a:r>
          </a:p>
          <a:p>
            <a:r>
              <a:rPr lang="en-US" sz="1000" dirty="0">
                <a:latin typeface="Courier" pitchFamily="2" charset="0"/>
              </a:rPr>
              <a:t>    if do_simplex(simplex, D): return (simplex, D)</a:t>
            </a:r>
          </a:p>
        </p:txBody>
      </p:sp>
      <p:sp>
        <p:nvSpPr>
          <p:cNvPr id="13" name="TextBox 12">
            <a:extLst>
              <a:ext uri="{FF2B5EF4-FFF2-40B4-BE49-F238E27FC236}">
                <a16:creationId xmlns:a16="http://schemas.microsoft.com/office/drawing/2014/main" id="{97C6E0A3-9D55-2F42-891D-201F17B13DDE}"/>
              </a:ext>
            </a:extLst>
          </p:cNvPr>
          <p:cNvSpPr txBox="1"/>
          <p:nvPr/>
        </p:nvSpPr>
        <p:spPr>
          <a:xfrm>
            <a:off x="62344" y="2114550"/>
            <a:ext cx="3990803" cy="369332"/>
          </a:xfrm>
          <a:prstGeom prst="rect">
            <a:avLst/>
          </a:prstGeom>
          <a:noFill/>
        </p:spPr>
        <p:txBody>
          <a:bodyPr wrap="square" rtlCol="0">
            <a:spAutoFit/>
          </a:bodyPr>
          <a:lstStyle/>
          <a:p>
            <a:pPr marL="285750" indent="-285750">
              <a:buFont typeface="Arial" panose="020B0604020202020204" pitchFamily="34" charset="0"/>
              <a:buChar char="•"/>
            </a:pPr>
            <a:r>
              <a:rPr lang="en-US" dirty="0"/>
              <a:t>Let’s look at the pseudocode again…</a:t>
            </a:r>
          </a:p>
        </p:txBody>
      </p:sp>
      <p:cxnSp>
        <p:nvCxnSpPr>
          <p:cNvPr id="15" name="Straight Connector 14">
            <a:extLst>
              <a:ext uri="{FF2B5EF4-FFF2-40B4-BE49-F238E27FC236}">
                <a16:creationId xmlns:a16="http://schemas.microsoft.com/office/drawing/2014/main" id="{6B9C647D-4218-6647-BADF-88719A946715}"/>
              </a:ext>
            </a:extLst>
          </p:cNvPr>
          <p:cNvCxnSpPr/>
          <p:nvPr/>
        </p:nvCxnSpPr>
        <p:spPr>
          <a:xfrm>
            <a:off x="4267200" y="2085693"/>
            <a:ext cx="4419600" cy="1524000"/>
          </a:xfrm>
          <a:prstGeom prst="line">
            <a:avLst/>
          </a:prstGeom>
        </p:spPr>
        <p:style>
          <a:lnRef idx="3">
            <a:schemeClr val="accent1"/>
          </a:lnRef>
          <a:fillRef idx="0">
            <a:schemeClr val="accent1"/>
          </a:fillRef>
          <a:effectRef idx="2">
            <a:schemeClr val="accent1"/>
          </a:effectRef>
          <a:fontRef idx="minor">
            <a:schemeClr val="tx1"/>
          </a:fontRef>
        </p:style>
      </p:cxnSp>
      <p:sp>
        <p:nvSpPr>
          <p:cNvPr id="18" name="Oval 17">
            <a:extLst>
              <a:ext uri="{FF2B5EF4-FFF2-40B4-BE49-F238E27FC236}">
                <a16:creationId xmlns:a16="http://schemas.microsoft.com/office/drawing/2014/main" id="{489AC071-83B1-2745-BB1B-76E36CFCAE5C}"/>
              </a:ext>
            </a:extLst>
          </p:cNvPr>
          <p:cNvSpPr/>
          <p:nvPr/>
        </p:nvSpPr>
        <p:spPr>
          <a:xfrm>
            <a:off x="4191000" y="2009493"/>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0116AF9-FFFA-EB49-BF7C-0CA34CBBD367}"/>
              </a:ext>
            </a:extLst>
          </p:cNvPr>
          <p:cNvSpPr/>
          <p:nvPr/>
        </p:nvSpPr>
        <p:spPr>
          <a:xfrm>
            <a:off x="8596745" y="3533493"/>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FD96DA4-671F-1E43-88F8-5C2B3D661191}"/>
              </a:ext>
            </a:extLst>
          </p:cNvPr>
          <p:cNvSpPr txBox="1"/>
          <p:nvPr/>
        </p:nvSpPr>
        <p:spPr>
          <a:xfrm>
            <a:off x="8672945" y="3650218"/>
            <a:ext cx="318655" cy="369332"/>
          </a:xfrm>
          <a:prstGeom prst="rect">
            <a:avLst/>
          </a:prstGeom>
          <a:noFill/>
        </p:spPr>
        <p:txBody>
          <a:bodyPr wrap="square" rtlCol="0">
            <a:spAutoFit/>
          </a:bodyPr>
          <a:lstStyle/>
          <a:p>
            <a:r>
              <a:rPr lang="en-US" dirty="0"/>
              <a:t>A</a:t>
            </a:r>
          </a:p>
        </p:txBody>
      </p:sp>
      <p:sp>
        <p:nvSpPr>
          <p:cNvPr id="24" name="TextBox 23">
            <a:extLst>
              <a:ext uri="{FF2B5EF4-FFF2-40B4-BE49-F238E27FC236}">
                <a16:creationId xmlns:a16="http://schemas.microsoft.com/office/drawing/2014/main" id="{2172D877-C52C-8647-8806-9D6380BDB64D}"/>
              </a:ext>
            </a:extLst>
          </p:cNvPr>
          <p:cNvSpPr txBox="1"/>
          <p:nvPr/>
        </p:nvSpPr>
        <p:spPr>
          <a:xfrm>
            <a:off x="4287290" y="1654015"/>
            <a:ext cx="318655" cy="369332"/>
          </a:xfrm>
          <a:prstGeom prst="rect">
            <a:avLst/>
          </a:prstGeom>
          <a:noFill/>
        </p:spPr>
        <p:txBody>
          <a:bodyPr wrap="square" rtlCol="0">
            <a:spAutoFit/>
          </a:bodyPr>
          <a:lstStyle/>
          <a:p>
            <a:r>
              <a:rPr lang="en-US" dirty="0"/>
              <a:t>S</a:t>
            </a:r>
          </a:p>
        </p:txBody>
      </p:sp>
    </p:spTree>
    <p:extLst>
      <p:ext uri="{BB962C8B-B14F-4D97-AF65-F5344CB8AC3E}">
        <p14:creationId xmlns:p14="http://schemas.microsoft.com/office/powerpoint/2010/main" val="2562810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Handling the 1-Simplex (Line)</a:t>
            </a:r>
          </a:p>
        </p:txBody>
      </p:sp>
      <p:cxnSp>
        <p:nvCxnSpPr>
          <p:cNvPr id="14" name="Straight Arrow Connector 13">
            <a:extLst>
              <a:ext uri="{FF2B5EF4-FFF2-40B4-BE49-F238E27FC236}">
                <a16:creationId xmlns:a16="http://schemas.microsoft.com/office/drawing/2014/main" id="{9A1274C6-FAF2-EF43-B0E2-26431E832114}"/>
              </a:ext>
            </a:extLst>
          </p:cNvPr>
          <p:cNvCxnSpPr>
            <a:cxnSpLocks/>
            <a:stCxn id="16" idx="2"/>
          </p:cNvCxnSpPr>
          <p:nvPr/>
        </p:nvCxnSpPr>
        <p:spPr>
          <a:xfrm>
            <a:off x="8188730" y="2250097"/>
            <a:ext cx="408015" cy="118935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6" name="TextBox 15">
            <a:extLst>
              <a:ext uri="{FF2B5EF4-FFF2-40B4-BE49-F238E27FC236}">
                <a16:creationId xmlns:a16="http://schemas.microsoft.com/office/drawing/2014/main" id="{F971DAF5-5AF6-F941-867C-8109DA6DA867}"/>
              </a:ext>
            </a:extLst>
          </p:cNvPr>
          <p:cNvSpPr txBox="1"/>
          <p:nvPr/>
        </p:nvSpPr>
        <p:spPr>
          <a:xfrm>
            <a:off x="7423266" y="1880765"/>
            <a:ext cx="1530927" cy="369332"/>
          </a:xfrm>
          <a:prstGeom prst="rect">
            <a:avLst/>
          </a:prstGeom>
          <a:noFill/>
        </p:spPr>
        <p:txBody>
          <a:bodyPr wrap="square" rtlCol="0">
            <a:spAutoFit/>
          </a:bodyPr>
          <a:lstStyle/>
          <a:p>
            <a:r>
              <a:rPr lang="en-US" dirty="0"/>
              <a:t>Newest Vertex</a:t>
            </a:r>
          </a:p>
        </p:txBody>
      </p:sp>
      <p:sp>
        <p:nvSpPr>
          <p:cNvPr id="12" name="TextBox 11">
            <a:extLst>
              <a:ext uri="{FF2B5EF4-FFF2-40B4-BE49-F238E27FC236}">
                <a16:creationId xmlns:a16="http://schemas.microsoft.com/office/drawing/2014/main" id="{0D16066C-BA5A-F141-9FBF-45B4836B72D0}"/>
              </a:ext>
            </a:extLst>
          </p:cNvPr>
          <p:cNvSpPr txBox="1"/>
          <p:nvPr/>
        </p:nvSpPr>
        <p:spPr>
          <a:xfrm>
            <a:off x="62344" y="2847022"/>
            <a:ext cx="4134197" cy="1477328"/>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000" dirty="0">
                <a:latin typeface="Courier" pitchFamily="2" charset="0"/>
              </a:rPr>
              <a:t>pair&lt;bool, simplex&gt; </a:t>
            </a:r>
            <a:r>
              <a:rPr lang="en-US" sz="1000" dirty="0" err="1">
                <a:latin typeface="Courier" pitchFamily="2" charset="0"/>
              </a:rPr>
              <a:t>gjk</a:t>
            </a:r>
            <a:r>
              <a:rPr lang="en-US" sz="1000" dirty="0">
                <a:latin typeface="Courier" pitchFamily="2" charset="0"/>
              </a:rPr>
              <a:t>(</a:t>
            </a:r>
            <a:r>
              <a:rPr lang="en-US" sz="1000" dirty="0" err="1">
                <a:latin typeface="Courier" pitchFamily="2" charset="0"/>
              </a:rPr>
              <a:t>support_func</a:t>
            </a:r>
            <a:r>
              <a:rPr lang="en-US" sz="1000" dirty="0">
                <a:latin typeface="Courier" pitchFamily="2" charset="0"/>
              </a:rPr>
              <a:t>):</a:t>
            </a:r>
          </a:p>
          <a:p>
            <a:r>
              <a:rPr lang="en-US" sz="1000" dirty="0">
                <a:latin typeface="Courier" pitchFamily="2" charset="0"/>
              </a:rPr>
              <a:t>  S = </a:t>
            </a:r>
            <a:r>
              <a:rPr lang="en-US" sz="1000" dirty="0" err="1">
                <a:latin typeface="Courier" pitchFamily="2" charset="0"/>
              </a:rPr>
              <a:t>support_func</a:t>
            </a:r>
            <a:r>
              <a:rPr lang="en-US" sz="1000" dirty="0">
                <a:latin typeface="Courier" pitchFamily="2" charset="0"/>
              </a:rPr>
              <a:t>(</a:t>
            </a:r>
            <a:r>
              <a:rPr lang="en-US" sz="1000" dirty="0" err="1">
                <a:latin typeface="Courier" pitchFamily="2" charset="0"/>
              </a:rPr>
              <a:t>arbitrary_direction</a:t>
            </a:r>
            <a:r>
              <a:rPr lang="en-US" sz="1000" dirty="0">
                <a:latin typeface="Courier" pitchFamily="2" charset="0"/>
              </a:rPr>
              <a:t>)</a:t>
            </a:r>
          </a:p>
          <a:p>
            <a:r>
              <a:rPr lang="en-US" sz="1000" dirty="0">
                <a:latin typeface="Courier" pitchFamily="2" charset="0"/>
              </a:rPr>
              <a:t>  simplex = [S]</a:t>
            </a:r>
          </a:p>
          <a:p>
            <a:r>
              <a:rPr lang="en-US" sz="1000" dirty="0">
                <a:latin typeface="Courier" pitchFamily="2" charset="0"/>
              </a:rPr>
              <a:t>  D = -S</a:t>
            </a:r>
          </a:p>
          <a:p>
            <a:r>
              <a:rPr lang="en-US" sz="1000" dirty="0">
                <a:latin typeface="Courier" pitchFamily="2" charset="0"/>
              </a:rPr>
              <a:t>  while True:</a:t>
            </a:r>
          </a:p>
          <a:p>
            <a:r>
              <a:rPr lang="en-US" sz="1000" dirty="0">
                <a:latin typeface="Courier" pitchFamily="2" charset="0"/>
              </a:rPr>
              <a:t>    A = </a:t>
            </a:r>
            <a:r>
              <a:rPr lang="en-US" sz="1000" dirty="0" err="1">
                <a:latin typeface="Courier" pitchFamily="2" charset="0"/>
              </a:rPr>
              <a:t>support_func</a:t>
            </a:r>
            <a:r>
              <a:rPr lang="en-US" sz="1000" dirty="0">
                <a:latin typeface="Courier" pitchFamily="2" charset="0"/>
              </a:rPr>
              <a:t>(D)</a:t>
            </a:r>
          </a:p>
          <a:p>
            <a:r>
              <a:rPr lang="en-US" sz="1000" dirty="0">
                <a:latin typeface="Courier" pitchFamily="2" charset="0"/>
              </a:rPr>
              <a:t>    if dot(A, D) &lt; 0: return (false, [])</a:t>
            </a:r>
          </a:p>
          <a:p>
            <a:r>
              <a:rPr lang="en-US" sz="1000" dirty="0">
                <a:latin typeface="Courier" pitchFamily="2" charset="0"/>
              </a:rPr>
              <a:t>    </a:t>
            </a:r>
            <a:r>
              <a:rPr lang="en-US" sz="1000" dirty="0" err="1">
                <a:latin typeface="Courier" pitchFamily="2" charset="0"/>
              </a:rPr>
              <a:t>simplex.append</a:t>
            </a:r>
            <a:r>
              <a:rPr lang="en-US" sz="1000" dirty="0">
                <a:latin typeface="Courier" pitchFamily="2" charset="0"/>
              </a:rPr>
              <a:t>(A)</a:t>
            </a:r>
          </a:p>
          <a:p>
            <a:r>
              <a:rPr lang="en-US" sz="1000" dirty="0">
                <a:latin typeface="Courier" pitchFamily="2" charset="0"/>
              </a:rPr>
              <a:t>    if do_simplex(simplex, D): return (simplex, D)</a:t>
            </a:r>
          </a:p>
        </p:txBody>
      </p:sp>
      <p:sp>
        <p:nvSpPr>
          <p:cNvPr id="13" name="TextBox 12">
            <a:extLst>
              <a:ext uri="{FF2B5EF4-FFF2-40B4-BE49-F238E27FC236}">
                <a16:creationId xmlns:a16="http://schemas.microsoft.com/office/drawing/2014/main" id="{97C6E0A3-9D55-2F42-891D-201F17B13DDE}"/>
              </a:ext>
            </a:extLst>
          </p:cNvPr>
          <p:cNvSpPr txBox="1"/>
          <p:nvPr/>
        </p:nvSpPr>
        <p:spPr>
          <a:xfrm>
            <a:off x="62344" y="2114550"/>
            <a:ext cx="4142511" cy="369332"/>
          </a:xfrm>
          <a:prstGeom prst="rect">
            <a:avLst/>
          </a:prstGeom>
          <a:noFill/>
        </p:spPr>
        <p:txBody>
          <a:bodyPr wrap="square" rtlCol="0">
            <a:spAutoFit/>
          </a:bodyPr>
          <a:lstStyle/>
          <a:p>
            <a:pPr marL="285750" indent="-285750">
              <a:buFont typeface="Arial" panose="020B0604020202020204" pitchFamily="34" charset="0"/>
              <a:buChar char="•"/>
            </a:pPr>
            <a:r>
              <a:rPr lang="en-US" dirty="0"/>
              <a:t>First, we add some point (S) to simplex</a:t>
            </a:r>
          </a:p>
        </p:txBody>
      </p:sp>
      <p:cxnSp>
        <p:nvCxnSpPr>
          <p:cNvPr id="15" name="Straight Connector 14">
            <a:extLst>
              <a:ext uri="{FF2B5EF4-FFF2-40B4-BE49-F238E27FC236}">
                <a16:creationId xmlns:a16="http://schemas.microsoft.com/office/drawing/2014/main" id="{6B9C647D-4218-6647-BADF-88719A946715}"/>
              </a:ext>
            </a:extLst>
          </p:cNvPr>
          <p:cNvCxnSpPr/>
          <p:nvPr/>
        </p:nvCxnSpPr>
        <p:spPr>
          <a:xfrm>
            <a:off x="4267200" y="2085693"/>
            <a:ext cx="4419600" cy="1524000"/>
          </a:xfrm>
          <a:prstGeom prst="line">
            <a:avLst/>
          </a:prstGeom>
        </p:spPr>
        <p:style>
          <a:lnRef idx="3">
            <a:schemeClr val="accent1"/>
          </a:lnRef>
          <a:fillRef idx="0">
            <a:schemeClr val="accent1"/>
          </a:fillRef>
          <a:effectRef idx="2">
            <a:schemeClr val="accent1"/>
          </a:effectRef>
          <a:fontRef idx="minor">
            <a:schemeClr val="tx1"/>
          </a:fontRef>
        </p:style>
      </p:cxnSp>
      <p:sp>
        <p:nvSpPr>
          <p:cNvPr id="18" name="Oval 17">
            <a:extLst>
              <a:ext uri="{FF2B5EF4-FFF2-40B4-BE49-F238E27FC236}">
                <a16:creationId xmlns:a16="http://schemas.microsoft.com/office/drawing/2014/main" id="{489AC071-83B1-2745-BB1B-76E36CFCAE5C}"/>
              </a:ext>
            </a:extLst>
          </p:cNvPr>
          <p:cNvSpPr/>
          <p:nvPr/>
        </p:nvSpPr>
        <p:spPr>
          <a:xfrm>
            <a:off x="4191000" y="2009493"/>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0116AF9-FFFA-EB49-BF7C-0CA34CBBD367}"/>
              </a:ext>
            </a:extLst>
          </p:cNvPr>
          <p:cNvSpPr/>
          <p:nvPr/>
        </p:nvSpPr>
        <p:spPr>
          <a:xfrm>
            <a:off x="8596745" y="3533493"/>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FD96DA4-671F-1E43-88F8-5C2B3D661191}"/>
              </a:ext>
            </a:extLst>
          </p:cNvPr>
          <p:cNvSpPr txBox="1"/>
          <p:nvPr/>
        </p:nvSpPr>
        <p:spPr>
          <a:xfrm>
            <a:off x="8672945" y="3650218"/>
            <a:ext cx="318655" cy="369332"/>
          </a:xfrm>
          <a:prstGeom prst="rect">
            <a:avLst/>
          </a:prstGeom>
          <a:noFill/>
        </p:spPr>
        <p:txBody>
          <a:bodyPr wrap="square" rtlCol="0">
            <a:spAutoFit/>
          </a:bodyPr>
          <a:lstStyle/>
          <a:p>
            <a:r>
              <a:rPr lang="en-US" dirty="0"/>
              <a:t>A</a:t>
            </a:r>
          </a:p>
        </p:txBody>
      </p:sp>
      <p:sp>
        <p:nvSpPr>
          <p:cNvPr id="17" name="TextBox 16">
            <a:extLst>
              <a:ext uri="{FF2B5EF4-FFF2-40B4-BE49-F238E27FC236}">
                <a16:creationId xmlns:a16="http://schemas.microsoft.com/office/drawing/2014/main" id="{F3E217BA-EF9A-524C-8EC1-D07E5A2158F9}"/>
              </a:ext>
            </a:extLst>
          </p:cNvPr>
          <p:cNvSpPr txBox="1"/>
          <p:nvPr/>
        </p:nvSpPr>
        <p:spPr>
          <a:xfrm>
            <a:off x="4287290" y="1654015"/>
            <a:ext cx="318655" cy="369332"/>
          </a:xfrm>
          <a:prstGeom prst="rect">
            <a:avLst/>
          </a:prstGeom>
          <a:noFill/>
        </p:spPr>
        <p:txBody>
          <a:bodyPr wrap="square" rtlCol="0">
            <a:spAutoFit/>
          </a:bodyPr>
          <a:lstStyle/>
          <a:p>
            <a:r>
              <a:rPr lang="en-US" dirty="0"/>
              <a:t>S</a:t>
            </a:r>
          </a:p>
        </p:txBody>
      </p:sp>
    </p:spTree>
    <p:extLst>
      <p:ext uri="{BB962C8B-B14F-4D97-AF65-F5344CB8AC3E}">
        <p14:creationId xmlns:p14="http://schemas.microsoft.com/office/powerpoint/2010/main" val="36157709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Handling the 1-Simplex (Line)</a:t>
            </a:r>
          </a:p>
        </p:txBody>
      </p:sp>
      <p:cxnSp>
        <p:nvCxnSpPr>
          <p:cNvPr id="14" name="Straight Arrow Connector 13">
            <a:extLst>
              <a:ext uri="{FF2B5EF4-FFF2-40B4-BE49-F238E27FC236}">
                <a16:creationId xmlns:a16="http://schemas.microsoft.com/office/drawing/2014/main" id="{9A1274C6-FAF2-EF43-B0E2-26431E832114}"/>
              </a:ext>
            </a:extLst>
          </p:cNvPr>
          <p:cNvCxnSpPr>
            <a:cxnSpLocks/>
            <a:stCxn id="16" idx="2"/>
          </p:cNvCxnSpPr>
          <p:nvPr/>
        </p:nvCxnSpPr>
        <p:spPr>
          <a:xfrm>
            <a:off x="8188730" y="2250097"/>
            <a:ext cx="408015" cy="118935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6" name="TextBox 15">
            <a:extLst>
              <a:ext uri="{FF2B5EF4-FFF2-40B4-BE49-F238E27FC236}">
                <a16:creationId xmlns:a16="http://schemas.microsoft.com/office/drawing/2014/main" id="{F971DAF5-5AF6-F941-867C-8109DA6DA867}"/>
              </a:ext>
            </a:extLst>
          </p:cNvPr>
          <p:cNvSpPr txBox="1"/>
          <p:nvPr/>
        </p:nvSpPr>
        <p:spPr>
          <a:xfrm>
            <a:off x="7423266" y="1880765"/>
            <a:ext cx="1530927" cy="369332"/>
          </a:xfrm>
          <a:prstGeom prst="rect">
            <a:avLst/>
          </a:prstGeom>
          <a:noFill/>
        </p:spPr>
        <p:txBody>
          <a:bodyPr wrap="square" rtlCol="0">
            <a:spAutoFit/>
          </a:bodyPr>
          <a:lstStyle/>
          <a:p>
            <a:r>
              <a:rPr lang="en-US" dirty="0"/>
              <a:t>Newest Vertex</a:t>
            </a:r>
          </a:p>
        </p:txBody>
      </p:sp>
      <p:sp>
        <p:nvSpPr>
          <p:cNvPr id="12" name="TextBox 11">
            <a:extLst>
              <a:ext uri="{FF2B5EF4-FFF2-40B4-BE49-F238E27FC236}">
                <a16:creationId xmlns:a16="http://schemas.microsoft.com/office/drawing/2014/main" id="{0D16066C-BA5A-F141-9FBF-45B4836B72D0}"/>
              </a:ext>
            </a:extLst>
          </p:cNvPr>
          <p:cNvSpPr txBox="1"/>
          <p:nvPr/>
        </p:nvSpPr>
        <p:spPr>
          <a:xfrm>
            <a:off x="62344" y="2847022"/>
            <a:ext cx="4134197" cy="1477328"/>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000" dirty="0">
                <a:latin typeface="Courier" pitchFamily="2" charset="0"/>
              </a:rPr>
              <a:t>pair&lt;bool, simplex&gt; </a:t>
            </a:r>
            <a:r>
              <a:rPr lang="en-US" sz="1000" dirty="0" err="1">
                <a:latin typeface="Courier" pitchFamily="2" charset="0"/>
              </a:rPr>
              <a:t>gjk</a:t>
            </a:r>
            <a:r>
              <a:rPr lang="en-US" sz="1000" dirty="0">
                <a:latin typeface="Courier" pitchFamily="2" charset="0"/>
              </a:rPr>
              <a:t>(</a:t>
            </a:r>
            <a:r>
              <a:rPr lang="en-US" sz="1000" dirty="0" err="1">
                <a:latin typeface="Courier" pitchFamily="2" charset="0"/>
              </a:rPr>
              <a:t>support_func</a:t>
            </a:r>
            <a:r>
              <a:rPr lang="en-US" sz="1000" dirty="0">
                <a:latin typeface="Courier" pitchFamily="2" charset="0"/>
              </a:rPr>
              <a:t>):</a:t>
            </a:r>
          </a:p>
          <a:p>
            <a:r>
              <a:rPr lang="en-US" sz="1000" dirty="0">
                <a:latin typeface="Courier" pitchFamily="2" charset="0"/>
              </a:rPr>
              <a:t>  S = </a:t>
            </a:r>
            <a:r>
              <a:rPr lang="en-US" sz="1000" dirty="0" err="1">
                <a:latin typeface="Courier" pitchFamily="2" charset="0"/>
              </a:rPr>
              <a:t>support_func</a:t>
            </a:r>
            <a:r>
              <a:rPr lang="en-US" sz="1000" dirty="0">
                <a:latin typeface="Courier" pitchFamily="2" charset="0"/>
              </a:rPr>
              <a:t>(</a:t>
            </a:r>
            <a:r>
              <a:rPr lang="en-US" sz="1000" dirty="0" err="1">
                <a:latin typeface="Courier" pitchFamily="2" charset="0"/>
              </a:rPr>
              <a:t>arbitrary_direction</a:t>
            </a:r>
            <a:r>
              <a:rPr lang="en-US" sz="1000" dirty="0">
                <a:latin typeface="Courier" pitchFamily="2" charset="0"/>
              </a:rPr>
              <a:t>)</a:t>
            </a:r>
          </a:p>
          <a:p>
            <a:r>
              <a:rPr lang="en-US" sz="1000" dirty="0">
                <a:latin typeface="Courier" pitchFamily="2" charset="0"/>
              </a:rPr>
              <a:t>  simplex = [S]</a:t>
            </a:r>
          </a:p>
          <a:p>
            <a:r>
              <a:rPr lang="en-US" sz="1000" dirty="0">
                <a:latin typeface="Courier" pitchFamily="2" charset="0"/>
              </a:rPr>
              <a:t>  D = -S</a:t>
            </a:r>
          </a:p>
          <a:p>
            <a:r>
              <a:rPr lang="en-US" sz="1000" dirty="0">
                <a:latin typeface="Courier" pitchFamily="2" charset="0"/>
              </a:rPr>
              <a:t>  while True:</a:t>
            </a:r>
          </a:p>
          <a:p>
            <a:r>
              <a:rPr lang="en-US" sz="1000" dirty="0">
                <a:latin typeface="Courier" pitchFamily="2" charset="0"/>
              </a:rPr>
              <a:t>    A = </a:t>
            </a:r>
            <a:r>
              <a:rPr lang="en-US" sz="1000" dirty="0" err="1">
                <a:latin typeface="Courier" pitchFamily="2" charset="0"/>
              </a:rPr>
              <a:t>support_func</a:t>
            </a:r>
            <a:r>
              <a:rPr lang="en-US" sz="1000" dirty="0">
                <a:latin typeface="Courier" pitchFamily="2" charset="0"/>
              </a:rPr>
              <a:t>(D)</a:t>
            </a:r>
          </a:p>
          <a:p>
            <a:r>
              <a:rPr lang="en-US" sz="1000" dirty="0">
                <a:latin typeface="Courier" pitchFamily="2" charset="0"/>
              </a:rPr>
              <a:t>    if dot(A, D) &lt; 0: return (false, [])</a:t>
            </a:r>
          </a:p>
          <a:p>
            <a:r>
              <a:rPr lang="en-US" sz="1000" dirty="0">
                <a:latin typeface="Courier" pitchFamily="2" charset="0"/>
              </a:rPr>
              <a:t>    </a:t>
            </a:r>
            <a:r>
              <a:rPr lang="en-US" sz="1000" dirty="0" err="1">
                <a:latin typeface="Courier" pitchFamily="2" charset="0"/>
              </a:rPr>
              <a:t>simplex.append</a:t>
            </a:r>
            <a:r>
              <a:rPr lang="en-US" sz="1000" dirty="0">
                <a:latin typeface="Courier" pitchFamily="2" charset="0"/>
              </a:rPr>
              <a:t>(A)</a:t>
            </a:r>
          </a:p>
          <a:p>
            <a:r>
              <a:rPr lang="en-US" sz="1000" dirty="0">
                <a:latin typeface="Courier" pitchFamily="2" charset="0"/>
              </a:rPr>
              <a:t>    if do_simplex(simplex, D): return (simplex, D)</a:t>
            </a:r>
          </a:p>
        </p:txBody>
      </p:sp>
      <p:sp>
        <p:nvSpPr>
          <p:cNvPr id="13" name="TextBox 12">
            <a:extLst>
              <a:ext uri="{FF2B5EF4-FFF2-40B4-BE49-F238E27FC236}">
                <a16:creationId xmlns:a16="http://schemas.microsoft.com/office/drawing/2014/main" id="{97C6E0A3-9D55-2F42-891D-201F17B13DDE}"/>
              </a:ext>
            </a:extLst>
          </p:cNvPr>
          <p:cNvSpPr txBox="1"/>
          <p:nvPr/>
        </p:nvSpPr>
        <p:spPr>
          <a:xfrm>
            <a:off x="62344" y="969824"/>
            <a:ext cx="4142511" cy="1754326"/>
          </a:xfrm>
          <a:prstGeom prst="rect">
            <a:avLst/>
          </a:prstGeom>
          <a:noFill/>
        </p:spPr>
        <p:txBody>
          <a:bodyPr wrap="square" rtlCol="0">
            <a:spAutoFit/>
          </a:bodyPr>
          <a:lstStyle/>
          <a:p>
            <a:pPr marL="285750" indent="-285750">
              <a:buFont typeface="Arial" panose="020B0604020202020204" pitchFamily="34" charset="0"/>
              <a:buChar char="•"/>
            </a:pPr>
            <a:r>
              <a:rPr lang="en-US" dirty="0"/>
              <a:t>Then, we plug –S into the support function </a:t>
            </a:r>
          </a:p>
          <a:p>
            <a:pPr marL="285750" indent="-285750">
              <a:buFont typeface="Arial" panose="020B0604020202020204" pitchFamily="34" charset="0"/>
              <a:buChar char="•"/>
            </a:pPr>
            <a:r>
              <a:rPr lang="en-US" dirty="0"/>
              <a:t>Remember that we only got to this point in the algorithm because we passed the origin when we walked from S to A</a:t>
            </a:r>
          </a:p>
        </p:txBody>
      </p:sp>
      <p:cxnSp>
        <p:nvCxnSpPr>
          <p:cNvPr id="15" name="Straight Connector 14">
            <a:extLst>
              <a:ext uri="{FF2B5EF4-FFF2-40B4-BE49-F238E27FC236}">
                <a16:creationId xmlns:a16="http://schemas.microsoft.com/office/drawing/2014/main" id="{6B9C647D-4218-6647-BADF-88719A946715}"/>
              </a:ext>
            </a:extLst>
          </p:cNvPr>
          <p:cNvCxnSpPr/>
          <p:nvPr/>
        </p:nvCxnSpPr>
        <p:spPr>
          <a:xfrm>
            <a:off x="4267200" y="2085693"/>
            <a:ext cx="4419600" cy="1524000"/>
          </a:xfrm>
          <a:prstGeom prst="line">
            <a:avLst/>
          </a:prstGeom>
        </p:spPr>
        <p:style>
          <a:lnRef idx="3">
            <a:schemeClr val="accent1"/>
          </a:lnRef>
          <a:fillRef idx="0">
            <a:schemeClr val="accent1"/>
          </a:fillRef>
          <a:effectRef idx="2">
            <a:schemeClr val="accent1"/>
          </a:effectRef>
          <a:fontRef idx="minor">
            <a:schemeClr val="tx1"/>
          </a:fontRef>
        </p:style>
      </p:cxnSp>
      <p:sp>
        <p:nvSpPr>
          <p:cNvPr id="18" name="Oval 17">
            <a:extLst>
              <a:ext uri="{FF2B5EF4-FFF2-40B4-BE49-F238E27FC236}">
                <a16:creationId xmlns:a16="http://schemas.microsoft.com/office/drawing/2014/main" id="{489AC071-83B1-2745-BB1B-76E36CFCAE5C}"/>
              </a:ext>
            </a:extLst>
          </p:cNvPr>
          <p:cNvSpPr/>
          <p:nvPr/>
        </p:nvSpPr>
        <p:spPr>
          <a:xfrm>
            <a:off x="4191000" y="2009493"/>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0116AF9-FFFA-EB49-BF7C-0CA34CBBD367}"/>
              </a:ext>
            </a:extLst>
          </p:cNvPr>
          <p:cNvSpPr/>
          <p:nvPr/>
        </p:nvSpPr>
        <p:spPr>
          <a:xfrm>
            <a:off x="8596745" y="3533493"/>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FD96DA4-671F-1E43-88F8-5C2B3D661191}"/>
              </a:ext>
            </a:extLst>
          </p:cNvPr>
          <p:cNvSpPr txBox="1"/>
          <p:nvPr/>
        </p:nvSpPr>
        <p:spPr>
          <a:xfrm>
            <a:off x="8672945" y="3650218"/>
            <a:ext cx="318655" cy="369332"/>
          </a:xfrm>
          <a:prstGeom prst="rect">
            <a:avLst/>
          </a:prstGeom>
          <a:noFill/>
        </p:spPr>
        <p:txBody>
          <a:bodyPr wrap="square" rtlCol="0">
            <a:spAutoFit/>
          </a:bodyPr>
          <a:lstStyle/>
          <a:p>
            <a:r>
              <a:rPr lang="en-US" dirty="0"/>
              <a:t>A</a:t>
            </a:r>
          </a:p>
        </p:txBody>
      </p:sp>
      <p:sp>
        <p:nvSpPr>
          <p:cNvPr id="17" name="TextBox 16">
            <a:extLst>
              <a:ext uri="{FF2B5EF4-FFF2-40B4-BE49-F238E27FC236}">
                <a16:creationId xmlns:a16="http://schemas.microsoft.com/office/drawing/2014/main" id="{FD65EB80-D41B-DA4A-A499-11EC6D052222}"/>
              </a:ext>
            </a:extLst>
          </p:cNvPr>
          <p:cNvSpPr txBox="1"/>
          <p:nvPr/>
        </p:nvSpPr>
        <p:spPr>
          <a:xfrm>
            <a:off x="4287290" y="1654015"/>
            <a:ext cx="318655" cy="369332"/>
          </a:xfrm>
          <a:prstGeom prst="rect">
            <a:avLst/>
          </a:prstGeom>
          <a:noFill/>
        </p:spPr>
        <p:txBody>
          <a:bodyPr wrap="square" rtlCol="0">
            <a:spAutoFit/>
          </a:bodyPr>
          <a:lstStyle/>
          <a:p>
            <a:r>
              <a:rPr lang="en-US" dirty="0"/>
              <a:t>S</a:t>
            </a:r>
          </a:p>
        </p:txBody>
      </p:sp>
    </p:spTree>
    <p:extLst>
      <p:ext uri="{BB962C8B-B14F-4D97-AF65-F5344CB8AC3E}">
        <p14:creationId xmlns:p14="http://schemas.microsoft.com/office/powerpoint/2010/main" val="30522372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0540738-522E-8D4C-B3BC-E094485A129B}"/>
              </a:ext>
            </a:extLst>
          </p:cNvPr>
          <p:cNvSpPr/>
          <p:nvPr/>
        </p:nvSpPr>
        <p:spPr>
          <a:xfrm rot="1175597">
            <a:off x="4271028" y="1961310"/>
            <a:ext cx="4559719" cy="153853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Title 4"/>
          <p:cNvSpPr>
            <a:spLocks noGrp="1"/>
          </p:cNvSpPr>
          <p:nvPr>
            <p:ph type="title"/>
          </p:nvPr>
        </p:nvSpPr>
        <p:spPr/>
        <p:txBody>
          <a:bodyPr>
            <a:normAutofit/>
          </a:bodyPr>
          <a:lstStyle/>
          <a:p>
            <a:r>
              <a:rPr lang="en-US" dirty="0"/>
              <a:t>Handling the 1-Simplex (Line)</a:t>
            </a:r>
          </a:p>
        </p:txBody>
      </p:sp>
      <p:cxnSp>
        <p:nvCxnSpPr>
          <p:cNvPr id="14" name="Straight Arrow Connector 13">
            <a:extLst>
              <a:ext uri="{FF2B5EF4-FFF2-40B4-BE49-F238E27FC236}">
                <a16:creationId xmlns:a16="http://schemas.microsoft.com/office/drawing/2014/main" id="{9A1274C6-FAF2-EF43-B0E2-26431E832114}"/>
              </a:ext>
            </a:extLst>
          </p:cNvPr>
          <p:cNvCxnSpPr>
            <a:cxnSpLocks/>
            <a:stCxn id="16" idx="2"/>
          </p:cNvCxnSpPr>
          <p:nvPr/>
        </p:nvCxnSpPr>
        <p:spPr>
          <a:xfrm>
            <a:off x="8188730" y="2250097"/>
            <a:ext cx="408015" cy="118935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6" name="TextBox 15">
            <a:extLst>
              <a:ext uri="{FF2B5EF4-FFF2-40B4-BE49-F238E27FC236}">
                <a16:creationId xmlns:a16="http://schemas.microsoft.com/office/drawing/2014/main" id="{F971DAF5-5AF6-F941-867C-8109DA6DA867}"/>
              </a:ext>
            </a:extLst>
          </p:cNvPr>
          <p:cNvSpPr txBox="1"/>
          <p:nvPr/>
        </p:nvSpPr>
        <p:spPr>
          <a:xfrm>
            <a:off x="7423266" y="1880765"/>
            <a:ext cx="1530927" cy="369332"/>
          </a:xfrm>
          <a:prstGeom prst="rect">
            <a:avLst/>
          </a:prstGeom>
          <a:noFill/>
        </p:spPr>
        <p:txBody>
          <a:bodyPr wrap="square" rtlCol="0">
            <a:spAutoFit/>
          </a:bodyPr>
          <a:lstStyle/>
          <a:p>
            <a:r>
              <a:rPr lang="en-US" dirty="0"/>
              <a:t>Newest Vertex</a:t>
            </a:r>
          </a:p>
        </p:txBody>
      </p:sp>
      <p:sp>
        <p:nvSpPr>
          <p:cNvPr id="12" name="TextBox 11">
            <a:extLst>
              <a:ext uri="{FF2B5EF4-FFF2-40B4-BE49-F238E27FC236}">
                <a16:creationId xmlns:a16="http://schemas.microsoft.com/office/drawing/2014/main" id="{0D16066C-BA5A-F141-9FBF-45B4836B72D0}"/>
              </a:ext>
            </a:extLst>
          </p:cNvPr>
          <p:cNvSpPr txBox="1"/>
          <p:nvPr/>
        </p:nvSpPr>
        <p:spPr>
          <a:xfrm>
            <a:off x="62344" y="2847022"/>
            <a:ext cx="4134197" cy="1477328"/>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000" dirty="0">
                <a:latin typeface="Courier" pitchFamily="2" charset="0"/>
              </a:rPr>
              <a:t>pair&lt;bool, simplex&gt; </a:t>
            </a:r>
            <a:r>
              <a:rPr lang="en-US" sz="1000" dirty="0" err="1">
                <a:latin typeface="Courier" pitchFamily="2" charset="0"/>
              </a:rPr>
              <a:t>gjk</a:t>
            </a:r>
            <a:r>
              <a:rPr lang="en-US" sz="1000" dirty="0">
                <a:latin typeface="Courier" pitchFamily="2" charset="0"/>
              </a:rPr>
              <a:t>(</a:t>
            </a:r>
            <a:r>
              <a:rPr lang="en-US" sz="1000" dirty="0" err="1">
                <a:latin typeface="Courier" pitchFamily="2" charset="0"/>
              </a:rPr>
              <a:t>support_func</a:t>
            </a:r>
            <a:r>
              <a:rPr lang="en-US" sz="1000" dirty="0">
                <a:latin typeface="Courier" pitchFamily="2" charset="0"/>
              </a:rPr>
              <a:t>):</a:t>
            </a:r>
          </a:p>
          <a:p>
            <a:r>
              <a:rPr lang="en-US" sz="1000" dirty="0">
                <a:latin typeface="Courier" pitchFamily="2" charset="0"/>
              </a:rPr>
              <a:t>  S = </a:t>
            </a:r>
            <a:r>
              <a:rPr lang="en-US" sz="1000" dirty="0" err="1">
                <a:latin typeface="Courier" pitchFamily="2" charset="0"/>
              </a:rPr>
              <a:t>support_func</a:t>
            </a:r>
            <a:r>
              <a:rPr lang="en-US" sz="1000" dirty="0">
                <a:latin typeface="Courier" pitchFamily="2" charset="0"/>
              </a:rPr>
              <a:t>(</a:t>
            </a:r>
            <a:r>
              <a:rPr lang="en-US" sz="1000" dirty="0" err="1">
                <a:latin typeface="Courier" pitchFamily="2" charset="0"/>
              </a:rPr>
              <a:t>arbitrary_direction</a:t>
            </a:r>
            <a:r>
              <a:rPr lang="en-US" sz="1000" dirty="0">
                <a:latin typeface="Courier" pitchFamily="2" charset="0"/>
              </a:rPr>
              <a:t>)</a:t>
            </a:r>
          </a:p>
          <a:p>
            <a:r>
              <a:rPr lang="en-US" sz="1000" dirty="0">
                <a:latin typeface="Courier" pitchFamily="2" charset="0"/>
              </a:rPr>
              <a:t>  simplex = [S]</a:t>
            </a:r>
          </a:p>
          <a:p>
            <a:r>
              <a:rPr lang="en-US" sz="1000" dirty="0">
                <a:latin typeface="Courier" pitchFamily="2" charset="0"/>
              </a:rPr>
              <a:t>  D = -S</a:t>
            </a:r>
          </a:p>
          <a:p>
            <a:r>
              <a:rPr lang="en-US" sz="1000" dirty="0">
                <a:latin typeface="Courier" pitchFamily="2" charset="0"/>
              </a:rPr>
              <a:t>  while True:</a:t>
            </a:r>
          </a:p>
          <a:p>
            <a:r>
              <a:rPr lang="en-US" sz="1000" dirty="0">
                <a:latin typeface="Courier" pitchFamily="2" charset="0"/>
              </a:rPr>
              <a:t>    A = </a:t>
            </a:r>
            <a:r>
              <a:rPr lang="en-US" sz="1000" dirty="0" err="1">
                <a:latin typeface="Courier" pitchFamily="2" charset="0"/>
              </a:rPr>
              <a:t>support_func</a:t>
            </a:r>
            <a:r>
              <a:rPr lang="en-US" sz="1000" dirty="0">
                <a:latin typeface="Courier" pitchFamily="2" charset="0"/>
              </a:rPr>
              <a:t>(D)</a:t>
            </a:r>
          </a:p>
          <a:p>
            <a:r>
              <a:rPr lang="en-US" sz="1000" dirty="0">
                <a:latin typeface="Courier" pitchFamily="2" charset="0"/>
              </a:rPr>
              <a:t>    if dot(A, D) &lt; 0: return (false, [])</a:t>
            </a:r>
          </a:p>
          <a:p>
            <a:r>
              <a:rPr lang="en-US" sz="1000" dirty="0">
                <a:latin typeface="Courier" pitchFamily="2" charset="0"/>
              </a:rPr>
              <a:t>    </a:t>
            </a:r>
            <a:r>
              <a:rPr lang="en-US" sz="1000" dirty="0" err="1">
                <a:latin typeface="Courier" pitchFamily="2" charset="0"/>
              </a:rPr>
              <a:t>simplex.append</a:t>
            </a:r>
            <a:r>
              <a:rPr lang="en-US" sz="1000" dirty="0">
                <a:latin typeface="Courier" pitchFamily="2" charset="0"/>
              </a:rPr>
              <a:t>(A)</a:t>
            </a:r>
          </a:p>
          <a:p>
            <a:r>
              <a:rPr lang="en-US" sz="1000" dirty="0">
                <a:latin typeface="Courier" pitchFamily="2" charset="0"/>
              </a:rPr>
              <a:t>    if do_simplex(simplex, D): return (simplex, D)</a:t>
            </a:r>
          </a:p>
        </p:txBody>
      </p:sp>
      <p:sp>
        <p:nvSpPr>
          <p:cNvPr id="13" name="TextBox 12">
            <a:extLst>
              <a:ext uri="{FF2B5EF4-FFF2-40B4-BE49-F238E27FC236}">
                <a16:creationId xmlns:a16="http://schemas.microsoft.com/office/drawing/2014/main" id="{97C6E0A3-9D55-2F42-891D-201F17B13DDE}"/>
              </a:ext>
            </a:extLst>
          </p:cNvPr>
          <p:cNvSpPr txBox="1"/>
          <p:nvPr/>
        </p:nvSpPr>
        <p:spPr>
          <a:xfrm>
            <a:off x="62344" y="971550"/>
            <a:ext cx="4281056" cy="1754326"/>
          </a:xfrm>
          <a:prstGeom prst="rect">
            <a:avLst/>
          </a:prstGeom>
          <a:noFill/>
        </p:spPr>
        <p:txBody>
          <a:bodyPr wrap="square" rtlCol="0">
            <a:spAutoFit/>
          </a:bodyPr>
          <a:lstStyle/>
          <a:p>
            <a:pPr marL="285750" indent="-285750">
              <a:buFont typeface="Arial" panose="020B0604020202020204" pitchFamily="34" charset="0"/>
              <a:buChar char="•"/>
            </a:pPr>
            <a:r>
              <a:rPr lang="en-US" dirty="0"/>
              <a:t>Since we know that we passed the origin, we know that the origin exists somewhere in the orange area between S and A (extending out to infinity)</a:t>
            </a:r>
          </a:p>
          <a:p>
            <a:pPr marL="285750" indent="-285750">
              <a:buFont typeface="Arial" panose="020B0604020202020204" pitchFamily="34" charset="0"/>
              <a:buChar char="•"/>
            </a:pPr>
            <a:r>
              <a:rPr lang="en-US" dirty="0"/>
              <a:t>The origin cannot be behind S or behind A</a:t>
            </a:r>
          </a:p>
        </p:txBody>
      </p:sp>
      <p:cxnSp>
        <p:nvCxnSpPr>
          <p:cNvPr id="15" name="Straight Connector 14">
            <a:extLst>
              <a:ext uri="{FF2B5EF4-FFF2-40B4-BE49-F238E27FC236}">
                <a16:creationId xmlns:a16="http://schemas.microsoft.com/office/drawing/2014/main" id="{6B9C647D-4218-6647-BADF-88719A946715}"/>
              </a:ext>
            </a:extLst>
          </p:cNvPr>
          <p:cNvCxnSpPr/>
          <p:nvPr/>
        </p:nvCxnSpPr>
        <p:spPr>
          <a:xfrm>
            <a:off x="4267200" y="2085693"/>
            <a:ext cx="4419600" cy="1524000"/>
          </a:xfrm>
          <a:prstGeom prst="line">
            <a:avLst/>
          </a:prstGeom>
        </p:spPr>
        <p:style>
          <a:lnRef idx="3">
            <a:schemeClr val="accent1"/>
          </a:lnRef>
          <a:fillRef idx="0">
            <a:schemeClr val="accent1"/>
          </a:fillRef>
          <a:effectRef idx="2">
            <a:schemeClr val="accent1"/>
          </a:effectRef>
          <a:fontRef idx="minor">
            <a:schemeClr val="tx1"/>
          </a:fontRef>
        </p:style>
      </p:cxnSp>
      <p:sp>
        <p:nvSpPr>
          <p:cNvPr id="18" name="Oval 17">
            <a:extLst>
              <a:ext uri="{FF2B5EF4-FFF2-40B4-BE49-F238E27FC236}">
                <a16:creationId xmlns:a16="http://schemas.microsoft.com/office/drawing/2014/main" id="{489AC071-83B1-2745-BB1B-76E36CFCAE5C}"/>
              </a:ext>
            </a:extLst>
          </p:cNvPr>
          <p:cNvSpPr/>
          <p:nvPr/>
        </p:nvSpPr>
        <p:spPr>
          <a:xfrm>
            <a:off x="4191000" y="2009493"/>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0116AF9-FFFA-EB49-BF7C-0CA34CBBD367}"/>
              </a:ext>
            </a:extLst>
          </p:cNvPr>
          <p:cNvSpPr/>
          <p:nvPr/>
        </p:nvSpPr>
        <p:spPr>
          <a:xfrm>
            <a:off x="8596745" y="3533493"/>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FD96DA4-671F-1E43-88F8-5C2B3D661191}"/>
              </a:ext>
            </a:extLst>
          </p:cNvPr>
          <p:cNvSpPr txBox="1"/>
          <p:nvPr/>
        </p:nvSpPr>
        <p:spPr>
          <a:xfrm>
            <a:off x="8672945" y="3650218"/>
            <a:ext cx="318655" cy="369332"/>
          </a:xfrm>
          <a:prstGeom prst="rect">
            <a:avLst/>
          </a:prstGeom>
          <a:noFill/>
        </p:spPr>
        <p:txBody>
          <a:bodyPr wrap="square" rtlCol="0">
            <a:spAutoFit/>
          </a:bodyPr>
          <a:lstStyle/>
          <a:p>
            <a:r>
              <a:rPr lang="en-US" dirty="0"/>
              <a:t>A</a:t>
            </a:r>
          </a:p>
        </p:txBody>
      </p:sp>
      <p:sp>
        <p:nvSpPr>
          <p:cNvPr id="17" name="TextBox 16">
            <a:extLst>
              <a:ext uri="{FF2B5EF4-FFF2-40B4-BE49-F238E27FC236}">
                <a16:creationId xmlns:a16="http://schemas.microsoft.com/office/drawing/2014/main" id="{FD65EB80-D41B-DA4A-A499-11EC6D052222}"/>
              </a:ext>
            </a:extLst>
          </p:cNvPr>
          <p:cNvSpPr txBox="1"/>
          <p:nvPr/>
        </p:nvSpPr>
        <p:spPr>
          <a:xfrm>
            <a:off x="4114800" y="1654015"/>
            <a:ext cx="318655" cy="369332"/>
          </a:xfrm>
          <a:prstGeom prst="rect">
            <a:avLst/>
          </a:prstGeom>
          <a:noFill/>
        </p:spPr>
        <p:txBody>
          <a:bodyPr wrap="square" rtlCol="0">
            <a:spAutoFit/>
          </a:bodyPr>
          <a:lstStyle/>
          <a:p>
            <a:r>
              <a:rPr lang="en-US" dirty="0"/>
              <a:t>S</a:t>
            </a:r>
          </a:p>
        </p:txBody>
      </p:sp>
      <p:cxnSp>
        <p:nvCxnSpPr>
          <p:cNvPr id="4" name="Straight Arrow Connector 3">
            <a:extLst>
              <a:ext uri="{FF2B5EF4-FFF2-40B4-BE49-F238E27FC236}">
                <a16:creationId xmlns:a16="http://schemas.microsoft.com/office/drawing/2014/main" id="{0C8D1E3B-C835-1041-966E-00A70A89B1F5}"/>
              </a:ext>
            </a:extLst>
          </p:cNvPr>
          <p:cNvCxnSpPr>
            <a:stCxn id="2" idx="0"/>
          </p:cNvCxnSpPr>
          <p:nvPr/>
        </p:nvCxnSpPr>
        <p:spPr>
          <a:xfrm flipV="1">
            <a:off x="6808855" y="1493282"/>
            <a:ext cx="201545" cy="512571"/>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1" name="Straight Arrow Connector 20">
            <a:extLst>
              <a:ext uri="{FF2B5EF4-FFF2-40B4-BE49-F238E27FC236}">
                <a16:creationId xmlns:a16="http://schemas.microsoft.com/office/drawing/2014/main" id="{7D3C146A-53A7-3E45-931D-64622E674564}"/>
              </a:ext>
            </a:extLst>
          </p:cNvPr>
          <p:cNvCxnSpPr>
            <a:cxnSpLocks/>
            <a:stCxn id="2" idx="2"/>
          </p:cNvCxnSpPr>
          <p:nvPr/>
        </p:nvCxnSpPr>
        <p:spPr>
          <a:xfrm flipH="1">
            <a:off x="6134793" y="3455304"/>
            <a:ext cx="158128" cy="459991"/>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1195886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0540738-522E-8D4C-B3BC-E094485A129B}"/>
              </a:ext>
            </a:extLst>
          </p:cNvPr>
          <p:cNvSpPr/>
          <p:nvPr/>
        </p:nvSpPr>
        <p:spPr>
          <a:xfrm rot="1175597">
            <a:off x="4271028" y="1961310"/>
            <a:ext cx="4559719" cy="153853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Title 4"/>
          <p:cNvSpPr>
            <a:spLocks noGrp="1"/>
          </p:cNvSpPr>
          <p:nvPr>
            <p:ph type="title"/>
          </p:nvPr>
        </p:nvSpPr>
        <p:spPr/>
        <p:txBody>
          <a:bodyPr>
            <a:normAutofit/>
          </a:bodyPr>
          <a:lstStyle/>
          <a:p>
            <a:r>
              <a:rPr lang="en-US" dirty="0"/>
              <a:t>Handling the 1-Simplex (Line)</a:t>
            </a:r>
          </a:p>
        </p:txBody>
      </p:sp>
      <p:cxnSp>
        <p:nvCxnSpPr>
          <p:cNvPr id="14" name="Straight Arrow Connector 13">
            <a:extLst>
              <a:ext uri="{FF2B5EF4-FFF2-40B4-BE49-F238E27FC236}">
                <a16:creationId xmlns:a16="http://schemas.microsoft.com/office/drawing/2014/main" id="{9A1274C6-FAF2-EF43-B0E2-26431E832114}"/>
              </a:ext>
            </a:extLst>
          </p:cNvPr>
          <p:cNvCxnSpPr>
            <a:cxnSpLocks/>
            <a:stCxn id="16" idx="2"/>
          </p:cNvCxnSpPr>
          <p:nvPr/>
        </p:nvCxnSpPr>
        <p:spPr>
          <a:xfrm>
            <a:off x="8188730" y="2250097"/>
            <a:ext cx="408015" cy="118935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6" name="TextBox 15">
            <a:extLst>
              <a:ext uri="{FF2B5EF4-FFF2-40B4-BE49-F238E27FC236}">
                <a16:creationId xmlns:a16="http://schemas.microsoft.com/office/drawing/2014/main" id="{F971DAF5-5AF6-F941-867C-8109DA6DA867}"/>
              </a:ext>
            </a:extLst>
          </p:cNvPr>
          <p:cNvSpPr txBox="1"/>
          <p:nvPr/>
        </p:nvSpPr>
        <p:spPr>
          <a:xfrm>
            <a:off x="7423266" y="1880765"/>
            <a:ext cx="1530927" cy="369332"/>
          </a:xfrm>
          <a:prstGeom prst="rect">
            <a:avLst/>
          </a:prstGeom>
          <a:noFill/>
        </p:spPr>
        <p:txBody>
          <a:bodyPr wrap="square" rtlCol="0">
            <a:spAutoFit/>
          </a:bodyPr>
          <a:lstStyle/>
          <a:p>
            <a:r>
              <a:rPr lang="en-US" dirty="0"/>
              <a:t>Newest Vertex</a:t>
            </a:r>
          </a:p>
        </p:txBody>
      </p:sp>
      <p:sp>
        <p:nvSpPr>
          <p:cNvPr id="13" name="TextBox 12">
            <a:extLst>
              <a:ext uri="{FF2B5EF4-FFF2-40B4-BE49-F238E27FC236}">
                <a16:creationId xmlns:a16="http://schemas.microsoft.com/office/drawing/2014/main" id="{97C6E0A3-9D55-2F42-891D-201F17B13DDE}"/>
              </a:ext>
            </a:extLst>
          </p:cNvPr>
          <p:cNvSpPr txBox="1"/>
          <p:nvPr/>
        </p:nvSpPr>
        <p:spPr>
          <a:xfrm>
            <a:off x="-36820" y="1561682"/>
            <a:ext cx="4281056" cy="2031325"/>
          </a:xfrm>
          <a:prstGeom prst="rect">
            <a:avLst/>
          </a:prstGeom>
          <a:noFill/>
        </p:spPr>
        <p:txBody>
          <a:bodyPr wrap="square" rtlCol="0">
            <a:spAutoFit/>
          </a:bodyPr>
          <a:lstStyle/>
          <a:p>
            <a:pPr marL="285750" indent="-285750">
              <a:buFont typeface="Arial" panose="020B0604020202020204" pitchFamily="34" charset="0"/>
              <a:buChar char="•"/>
            </a:pPr>
            <a:r>
              <a:rPr lang="en-US" dirty="0"/>
              <a:t>So, the new direction D is the vector perpendicular to the line segment SA in the direction of the origin!</a:t>
            </a:r>
          </a:p>
          <a:p>
            <a:pPr marL="285750" indent="-285750">
              <a:buFont typeface="Arial" panose="020B0604020202020204" pitchFamily="34" charset="0"/>
              <a:buChar char="•"/>
            </a:pPr>
            <a:r>
              <a:rPr lang="en-US" dirty="0"/>
              <a:t>We don’t need to adjust the simplex at all in this case before adding </a:t>
            </a:r>
            <a:r>
              <a:rPr lang="en-US" dirty="0" err="1"/>
              <a:t>support_function</a:t>
            </a:r>
            <a:r>
              <a:rPr lang="en-US" dirty="0"/>
              <a:t>(D) to the </a:t>
            </a:r>
          </a:p>
          <a:p>
            <a:pPr marL="285750" indent="-285750">
              <a:buFont typeface="Arial" panose="020B0604020202020204" pitchFamily="34" charset="0"/>
              <a:buChar char="•"/>
            </a:pPr>
            <a:r>
              <a:rPr lang="en-US" dirty="0"/>
              <a:t>The 1-simplex case is solved!</a:t>
            </a:r>
          </a:p>
        </p:txBody>
      </p:sp>
      <p:cxnSp>
        <p:nvCxnSpPr>
          <p:cNvPr id="15" name="Straight Connector 14">
            <a:extLst>
              <a:ext uri="{FF2B5EF4-FFF2-40B4-BE49-F238E27FC236}">
                <a16:creationId xmlns:a16="http://schemas.microsoft.com/office/drawing/2014/main" id="{6B9C647D-4218-6647-BADF-88719A946715}"/>
              </a:ext>
            </a:extLst>
          </p:cNvPr>
          <p:cNvCxnSpPr/>
          <p:nvPr/>
        </p:nvCxnSpPr>
        <p:spPr>
          <a:xfrm>
            <a:off x="4267200" y="2085693"/>
            <a:ext cx="4419600" cy="1524000"/>
          </a:xfrm>
          <a:prstGeom prst="line">
            <a:avLst/>
          </a:prstGeom>
        </p:spPr>
        <p:style>
          <a:lnRef idx="3">
            <a:schemeClr val="accent1"/>
          </a:lnRef>
          <a:fillRef idx="0">
            <a:schemeClr val="accent1"/>
          </a:fillRef>
          <a:effectRef idx="2">
            <a:schemeClr val="accent1"/>
          </a:effectRef>
          <a:fontRef idx="minor">
            <a:schemeClr val="tx1"/>
          </a:fontRef>
        </p:style>
      </p:cxnSp>
      <p:sp>
        <p:nvSpPr>
          <p:cNvPr id="18" name="Oval 17">
            <a:extLst>
              <a:ext uri="{FF2B5EF4-FFF2-40B4-BE49-F238E27FC236}">
                <a16:creationId xmlns:a16="http://schemas.microsoft.com/office/drawing/2014/main" id="{489AC071-83B1-2745-BB1B-76E36CFCAE5C}"/>
              </a:ext>
            </a:extLst>
          </p:cNvPr>
          <p:cNvSpPr/>
          <p:nvPr/>
        </p:nvSpPr>
        <p:spPr>
          <a:xfrm>
            <a:off x="4191000" y="2009493"/>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0116AF9-FFFA-EB49-BF7C-0CA34CBBD367}"/>
              </a:ext>
            </a:extLst>
          </p:cNvPr>
          <p:cNvSpPr/>
          <p:nvPr/>
        </p:nvSpPr>
        <p:spPr>
          <a:xfrm>
            <a:off x="8596745" y="3533493"/>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FD96DA4-671F-1E43-88F8-5C2B3D661191}"/>
              </a:ext>
            </a:extLst>
          </p:cNvPr>
          <p:cNvSpPr txBox="1"/>
          <p:nvPr/>
        </p:nvSpPr>
        <p:spPr>
          <a:xfrm>
            <a:off x="8672945" y="3650218"/>
            <a:ext cx="318655" cy="369332"/>
          </a:xfrm>
          <a:prstGeom prst="rect">
            <a:avLst/>
          </a:prstGeom>
          <a:noFill/>
        </p:spPr>
        <p:txBody>
          <a:bodyPr wrap="square" rtlCol="0">
            <a:spAutoFit/>
          </a:bodyPr>
          <a:lstStyle/>
          <a:p>
            <a:r>
              <a:rPr lang="en-US" dirty="0"/>
              <a:t>A</a:t>
            </a:r>
          </a:p>
        </p:txBody>
      </p:sp>
      <p:sp>
        <p:nvSpPr>
          <p:cNvPr id="17" name="TextBox 16">
            <a:extLst>
              <a:ext uri="{FF2B5EF4-FFF2-40B4-BE49-F238E27FC236}">
                <a16:creationId xmlns:a16="http://schemas.microsoft.com/office/drawing/2014/main" id="{FD65EB80-D41B-DA4A-A499-11EC6D052222}"/>
              </a:ext>
            </a:extLst>
          </p:cNvPr>
          <p:cNvSpPr txBox="1"/>
          <p:nvPr/>
        </p:nvSpPr>
        <p:spPr>
          <a:xfrm>
            <a:off x="4114800" y="1654015"/>
            <a:ext cx="318655" cy="369332"/>
          </a:xfrm>
          <a:prstGeom prst="rect">
            <a:avLst/>
          </a:prstGeom>
          <a:noFill/>
        </p:spPr>
        <p:txBody>
          <a:bodyPr wrap="square" rtlCol="0">
            <a:spAutoFit/>
          </a:bodyPr>
          <a:lstStyle/>
          <a:p>
            <a:r>
              <a:rPr lang="en-US" dirty="0"/>
              <a:t>S</a:t>
            </a:r>
          </a:p>
        </p:txBody>
      </p:sp>
      <p:cxnSp>
        <p:nvCxnSpPr>
          <p:cNvPr id="4" name="Straight Arrow Connector 3">
            <a:extLst>
              <a:ext uri="{FF2B5EF4-FFF2-40B4-BE49-F238E27FC236}">
                <a16:creationId xmlns:a16="http://schemas.microsoft.com/office/drawing/2014/main" id="{0C8D1E3B-C835-1041-966E-00A70A89B1F5}"/>
              </a:ext>
            </a:extLst>
          </p:cNvPr>
          <p:cNvCxnSpPr>
            <a:stCxn id="2" idx="0"/>
          </p:cNvCxnSpPr>
          <p:nvPr/>
        </p:nvCxnSpPr>
        <p:spPr>
          <a:xfrm flipV="1">
            <a:off x="6808855" y="1493282"/>
            <a:ext cx="201545" cy="512571"/>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1" name="Straight Arrow Connector 20">
            <a:extLst>
              <a:ext uri="{FF2B5EF4-FFF2-40B4-BE49-F238E27FC236}">
                <a16:creationId xmlns:a16="http://schemas.microsoft.com/office/drawing/2014/main" id="{7D3C146A-53A7-3E45-931D-64622E674564}"/>
              </a:ext>
            </a:extLst>
          </p:cNvPr>
          <p:cNvCxnSpPr>
            <a:cxnSpLocks/>
            <a:stCxn id="2" idx="2"/>
          </p:cNvCxnSpPr>
          <p:nvPr/>
        </p:nvCxnSpPr>
        <p:spPr>
          <a:xfrm flipH="1">
            <a:off x="6134793" y="3455304"/>
            <a:ext cx="158128" cy="459991"/>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3721692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Aside: Voronoi Diagrams</a:t>
            </a:r>
          </a:p>
        </p:txBody>
      </p:sp>
      <p:pic>
        <p:nvPicPr>
          <p:cNvPr id="4" name="Picture 3">
            <a:extLst>
              <a:ext uri="{FF2B5EF4-FFF2-40B4-BE49-F238E27FC236}">
                <a16:creationId xmlns:a16="http://schemas.microsoft.com/office/drawing/2014/main" id="{D24294D8-2C94-9D49-98B3-61F93EC76D16}"/>
              </a:ext>
            </a:extLst>
          </p:cNvPr>
          <p:cNvPicPr>
            <a:picLocks noChangeAspect="1"/>
          </p:cNvPicPr>
          <p:nvPr/>
        </p:nvPicPr>
        <p:blipFill>
          <a:blip r:embed="rId3"/>
          <a:stretch>
            <a:fillRect/>
          </a:stretch>
        </p:blipFill>
        <p:spPr>
          <a:xfrm>
            <a:off x="5581650" y="1343025"/>
            <a:ext cx="3105150" cy="3105150"/>
          </a:xfrm>
          <a:prstGeom prst="rect">
            <a:avLst/>
          </a:prstGeom>
        </p:spPr>
      </p:pic>
      <p:sp>
        <p:nvSpPr>
          <p:cNvPr id="22" name="TextBox 21">
            <a:extLst>
              <a:ext uri="{FF2B5EF4-FFF2-40B4-BE49-F238E27FC236}">
                <a16:creationId xmlns:a16="http://schemas.microsoft.com/office/drawing/2014/main" id="{B30B3FE0-D147-2046-95A0-CD716D265884}"/>
              </a:ext>
            </a:extLst>
          </p:cNvPr>
          <p:cNvSpPr txBox="1"/>
          <p:nvPr/>
        </p:nvSpPr>
        <p:spPr>
          <a:xfrm>
            <a:off x="228600" y="1741438"/>
            <a:ext cx="4142511" cy="2308324"/>
          </a:xfrm>
          <a:prstGeom prst="rect">
            <a:avLst/>
          </a:prstGeom>
          <a:noFill/>
        </p:spPr>
        <p:txBody>
          <a:bodyPr wrap="square" rtlCol="0">
            <a:spAutoFit/>
          </a:bodyPr>
          <a:lstStyle/>
          <a:p>
            <a:pPr marL="285750" indent="-285750">
              <a:buFont typeface="Arial" panose="020B0604020202020204" pitchFamily="34" charset="0"/>
              <a:buChar char="•"/>
            </a:pPr>
            <a:r>
              <a:rPr lang="en-US" dirty="0"/>
              <a:t>A Voronoi diagram shows a partition of the plane where the ”Voronoi region” of a seed </a:t>
            </a:r>
            <a:r>
              <a:rPr lang="en-US" i="1" dirty="0"/>
              <a:t>s </a:t>
            </a:r>
            <a:r>
              <a:rPr lang="en-US" dirty="0"/>
              <a:t>(a black dot in the figure) is the set of points that are closer to </a:t>
            </a:r>
            <a:r>
              <a:rPr lang="en-US" i="1" dirty="0"/>
              <a:t>s</a:t>
            </a:r>
            <a:r>
              <a:rPr lang="en-US" dirty="0"/>
              <a:t> than any other seed</a:t>
            </a:r>
          </a:p>
          <a:p>
            <a:pPr marL="285750" indent="-285750">
              <a:buFont typeface="Arial" panose="020B0604020202020204" pitchFamily="34" charset="0"/>
              <a:buChar char="•"/>
            </a:pPr>
            <a:r>
              <a:rPr lang="en-US" dirty="0"/>
              <a:t>It is useful to think about this type of diagram when dealing with the 2-simplex case</a:t>
            </a:r>
          </a:p>
        </p:txBody>
      </p:sp>
    </p:spTree>
    <p:extLst>
      <p:ext uri="{BB962C8B-B14F-4D97-AF65-F5344CB8AC3E}">
        <p14:creationId xmlns:p14="http://schemas.microsoft.com/office/powerpoint/2010/main" val="2554378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5F91-08AA-4F68-A154-DE5353E6E064}"/>
              </a:ext>
            </a:extLst>
          </p:cNvPr>
          <p:cNvSpPr>
            <a:spLocks noGrp="1"/>
          </p:cNvSpPr>
          <p:nvPr>
            <p:ph type="title"/>
          </p:nvPr>
        </p:nvSpPr>
        <p:spPr/>
        <p:txBody>
          <a:bodyPr/>
          <a:lstStyle/>
          <a:p>
            <a:r>
              <a:rPr lang="en-US" dirty="0"/>
              <a:t>Rotations</a:t>
            </a:r>
          </a:p>
        </p:txBody>
      </p:sp>
      <p:sp>
        <p:nvSpPr>
          <p:cNvPr id="3" name="Content Placeholder 2">
            <a:extLst>
              <a:ext uri="{FF2B5EF4-FFF2-40B4-BE49-F238E27FC236}">
                <a16:creationId xmlns:a16="http://schemas.microsoft.com/office/drawing/2014/main" id="{0DBCDEF9-788C-4BEF-8304-799678EFDF10}"/>
              </a:ext>
            </a:extLst>
          </p:cNvPr>
          <p:cNvSpPr>
            <a:spLocks noGrp="1"/>
          </p:cNvSpPr>
          <p:nvPr>
            <p:ph idx="1"/>
          </p:nvPr>
        </p:nvSpPr>
        <p:spPr/>
        <p:txBody>
          <a:bodyPr>
            <a:normAutofit/>
          </a:bodyPr>
          <a:lstStyle/>
          <a:p>
            <a:r>
              <a:rPr lang="en-US" dirty="0"/>
              <a:t>Rotations can be represented by Euler angles (i.e. roll, pitch, yaw), rotation matrices, or quaternions</a:t>
            </a:r>
          </a:p>
          <a:p>
            <a:r>
              <a:rPr lang="en-US" dirty="0"/>
              <a:t>Useful fact: </a:t>
            </a:r>
            <a:r>
              <a:rPr lang="en-US" b="1" dirty="0"/>
              <a:t>any</a:t>
            </a:r>
            <a:r>
              <a:rPr lang="en-US" dirty="0"/>
              <a:t> arbitrary orientation can be achieved by a </a:t>
            </a:r>
            <a:r>
              <a:rPr lang="en-US" b="1" dirty="0"/>
              <a:t>single</a:t>
            </a:r>
            <a:r>
              <a:rPr lang="en-US" dirty="0"/>
              <a:t> rotation about some axis by some angle</a:t>
            </a:r>
          </a:p>
        </p:txBody>
      </p:sp>
    </p:spTree>
    <p:extLst>
      <p:ext uri="{BB962C8B-B14F-4D97-AF65-F5344CB8AC3E}">
        <p14:creationId xmlns:p14="http://schemas.microsoft.com/office/powerpoint/2010/main" val="26775812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2" name="Straight Connector 61">
            <a:extLst>
              <a:ext uri="{FF2B5EF4-FFF2-40B4-BE49-F238E27FC236}">
                <a16:creationId xmlns:a16="http://schemas.microsoft.com/office/drawing/2014/main" id="{76E7F8F6-E802-CD47-BB40-563A7CAE786A}"/>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p:txBody>
      </p:sp>
    </p:spTree>
    <p:extLst>
      <p:ext uri="{BB962C8B-B14F-4D97-AF65-F5344CB8AC3E}">
        <p14:creationId xmlns:p14="http://schemas.microsoft.com/office/powerpoint/2010/main" val="40263948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C69257EE-256A-2444-8517-56FB201DBC95}"/>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p:txBody>
      </p:sp>
      <p:sp>
        <p:nvSpPr>
          <p:cNvPr id="22" name="TextBox 21">
            <a:extLst>
              <a:ext uri="{FF2B5EF4-FFF2-40B4-BE49-F238E27FC236}">
                <a16:creationId xmlns:a16="http://schemas.microsoft.com/office/drawing/2014/main" id="{4824F5A3-D9AB-4645-85E2-BA2C825294E2}"/>
              </a:ext>
            </a:extLst>
          </p:cNvPr>
          <p:cNvSpPr txBox="1"/>
          <p:nvPr/>
        </p:nvSpPr>
        <p:spPr>
          <a:xfrm>
            <a:off x="457200" y="2687264"/>
            <a:ext cx="1892183" cy="646331"/>
          </a:xfrm>
          <a:prstGeom prst="rect">
            <a:avLst/>
          </a:prstGeom>
          <a:noFill/>
        </p:spPr>
        <p:txBody>
          <a:bodyPr wrap="square" rtlCol="0">
            <a:spAutoFit/>
          </a:bodyPr>
          <a:lstStyle/>
          <a:p>
            <a:r>
              <a:rPr lang="en-US" dirty="0"/>
              <a:t>The region closest to the vertex C</a:t>
            </a:r>
          </a:p>
        </p:txBody>
      </p:sp>
    </p:spTree>
    <p:extLst>
      <p:ext uri="{BB962C8B-B14F-4D97-AF65-F5344CB8AC3E}">
        <p14:creationId xmlns:p14="http://schemas.microsoft.com/office/powerpoint/2010/main" val="28567845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5DF6AC57-1B16-C94B-A756-76C76EC7F310}"/>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p:txBody>
      </p:sp>
      <p:sp>
        <p:nvSpPr>
          <p:cNvPr id="22" name="TextBox 21">
            <a:extLst>
              <a:ext uri="{FF2B5EF4-FFF2-40B4-BE49-F238E27FC236}">
                <a16:creationId xmlns:a16="http://schemas.microsoft.com/office/drawing/2014/main" id="{7BE834EC-BFA3-1A4B-84D8-8602C94740FE}"/>
              </a:ext>
            </a:extLst>
          </p:cNvPr>
          <p:cNvSpPr txBox="1"/>
          <p:nvPr/>
        </p:nvSpPr>
        <p:spPr>
          <a:xfrm>
            <a:off x="3120044" y="3903231"/>
            <a:ext cx="1892183" cy="646331"/>
          </a:xfrm>
          <a:prstGeom prst="rect">
            <a:avLst/>
          </a:prstGeom>
          <a:noFill/>
        </p:spPr>
        <p:txBody>
          <a:bodyPr wrap="square" rtlCol="0">
            <a:spAutoFit/>
          </a:bodyPr>
          <a:lstStyle/>
          <a:p>
            <a:r>
              <a:rPr lang="en-US" dirty="0"/>
              <a:t>The region closest to the line CA</a:t>
            </a:r>
          </a:p>
        </p:txBody>
      </p:sp>
    </p:spTree>
    <p:extLst>
      <p:ext uri="{BB962C8B-B14F-4D97-AF65-F5344CB8AC3E}">
        <p14:creationId xmlns:p14="http://schemas.microsoft.com/office/powerpoint/2010/main" val="6600364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C5CEACD0-D1F6-4946-BB6B-C0E605D90AAE}"/>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p:txBody>
      </p:sp>
      <p:sp>
        <p:nvSpPr>
          <p:cNvPr id="22" name="TextBox 21">
            <a:extLst>
              <a:ext uri="{FF2B5EF4-FFF2-40B4-BE49-F238E27FC236}">
                <a16:creationId xmlns:a16="http://schemas.microsoft.com/office/drawing/2014/main" id="{33836181-03EC-4C4A-A930-06500F0A1ACF}"/>
              </a:ext>
            </a:extLst>
          </p:cNvPr>
          <p:cNvSpPr txBox="1"/>
          <p:nvPr/>
        </p:nvSpPr>
        <p:spPr>
          <a:xfrm>
            <a:off x="6239140" y="4336619"/>
            <a:ext cx="2101735" cy="646331"/>
          </a:xfrm>
          <a:prstGeom prst="rect">
            <a:avLst/>
          </a:prstGeom>
          <a:noFill/>
        </p:spPr>
        <p:txBody>
          <a:bodyPr wrap="square" rtlCol="0">
            <a:spAutoFit/>
          </a:bodyPr>
          <a:lstStyle/>
          <a:p>
            <a:r>
              <a:rPr lang="en-US" dirty="0"/>
              <a:t>The region closest to the vertex A</a:t>
            </a:r>
          </a:p>
        </p:txBody>
      </p:sp>
    </p:spTree>
    <p:extLst>
      <p:ext uri="{BB962C8B-B14F-4D97-AF65-F5344CB8AC3E}">
        <p14:creationId xmlns:p14="http://schemas.microsoft.com/office/powerpoint/2010/main" val="35013568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0A66714F-CD83-8A46-BCE3-D4D5EE3FC81A}"/>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p:txBody>
      </p:sp>
      <p:sp>
        <p:nvSpPr>
          <p:cNvPr id="22" name="TextBox 21">
            <a:extLst>
              <a:ext uri="{FF2B5EF4-FFF2-40B4-BE49-F238E27FC236}">
                <a16:creationId xmlns:a16="http://schemas.microsoft.com/office/drawing/2014/main" id="{A0D464F4-49EF-1D47-ABA9-7D78D96E2630}"/>
              </a:ext>
            </a:extLst>
          </p:cNvPr>
          <p:cNvSpPr txBox="1"/>
          <p:nvPr/>
        </p:nvSpPr>
        <p:spPr>
          <a:xfrm>
            <a:off x="5754828" y="2381060"/>
            <a:ext cx="2109701" cy="646331"/>
          </a:xfrm>
          <a:prstGeom prst="rect">
            <a:avLst/>
          </a:prstGeom>
          <a:noFill/>
        </p:spPr>
        <p:txBody>
          <a:bodyPr wrap="square" rtlCol="0">
            <a:spAutoFit/>
          </a:bodyPr>
          <a:lstStyle/>
          <a:p>
            <a:r>
              <a:rPr lang="en-US" dirty="0"/>
              <a:t>The region closest to the line AB</a:t>
            </a:r>
          </a:p>
        </p:txBody>
      </p:sp>
    </p:spTree>
    <p:extLst>
      <p:ext uri="{BB962C8B-B14F-4D97-AF65-F5344CB8AC3E}">
        <p14:creationId xmlns:p14="http://schemas.microsoft.com/office/powerpoint/2010/main" val="5819955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12844CBA-A5F9-8244-8CC3-28D09B18899E}"/>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p:txBody>
      </p:sp>
      <p:sp>
        <p:nvSpPr>
          <p:cNvPr id="22" name="TextBox 21">
            <a:extLst>
              <a:ext uri="{FF2B5EF4-FFF2-40B4-BE49-F238E27FC236}">
                <a16:creationId xmlns:a16="http://schemas.microsoft.com/office/drawing/2014/main" id="{E7293366-1664-5F41-A202-8F446A709C6C}"/>
              </a:ext>
            </a:extLst>
          </p:cNvPr>
          <p:cNvSpPr txBox="1"/>
          <p:nvPr/>
        </p:nvSpPr>
        <p:spPr>
          <a:xfrm>
            <a:off x="5612958" y="1015743"/>
            <a:ext cx="2109701" cy="646331"/>
          </a:xfrm>
          <a:prstGeom prst="rect">
            <a:avLst/>
          </a:prstGeom>
          <a:noFill/>
        </p:spPr>
        <p:txBody>
          <a:bodyPr wrap="square" rtlCol="0">
            <a:spAutoFit/>
          </a:bodyPr>
          <a:lstStyle/>
          <a:p>
            <a:r>
              <a:rPr lang="en-US" dirty="0"/>
              <a:t>The region closest to the vertex B</a:t>
            </a:r>
          </a:p>
        </p:txBody>
      </p:sp>
    </p:spTree>
    <p:extLst>
      <p:ext uri="{BB962C8B-B14F-4D97-AF65-F5344CB8AC3E}">
        <p14:creationId xmlns:p14="http://schemas.microsoft.com/office/powerpoint/2010/main" val="2317427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0CF8FB4F-5820-9940-8F91-31A22F41109F}"/>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p:txBody>
      </p:sp>
      <p:sp>
        <p:nvSpPr>
          <p:cNvPr id="22" name="TextBox 21">
            <a:extLst>
              <a:ext uri="{FF2B5EF4-FFF2-40B4-BE49-F238E27FC236}">
                <a16:creationId xmlns:a16="http://schemas.microsoft.com/office/drawing/2014/main" id="{2DA7CAD6-125B-3549-BBE0-D52EC5BAE2B5}"/>
              </a:ext>
            </a:extLst>
          </p:cNvPr>
          <p:cNvSpPr txBox="1"/>
          <p:nvPr/>
        </p:nvSpPr>
        <p:spPr>
          <a:xfrm>
            <a:off x="3264821" y="1970050"/>
            <a:ext cx="2109701" cy="646331"/>
          </a:xfrm>
          <a:prstGeom prst="rect">
            <a:avLst/>
          </a:prstGeom>
          <a:noFill/>
        </p:spPr>
        <p:txBody>
          <a:bodyPr wrap="square" rtlCol="0">
            <a:spAutoFit/>
          </a:bodyPr>
          <a:lstStyle/>
          <a:p>
            <a:r>
              <a:rPr lang="en-US" dirty="0"/>
              <a:t>The region closest to the line CB</a:t>
            </a:r>
          </a:p>
        </p:txBody>
      </p:sp>
    </p:spTree>
    <p:extLst>
      <p:ext uri="{BB962C8B-B14F-4D97-AF65-F5344CB8AC3E}">
        <p14:creationId xmlns:p14="http://schemas.microsoft.com/office/powerpoint/2010/main" val="13606198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663C4886-B4A0-DD45-A1B9-FFE1332B565D}"/>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p:txBody>
      </p:sp>
      <p:sp>
        <p:nvSpPr>
          <p:cNvPr id="22" name="TextBox 21">
            <a:extLst>
              <a:ext uri="{FF2B5EF4-FFF2-40B4-BE49-F238E27FC236}">
                <a16:creationId xmlns:a16="http://schemas.microsoft.com/office/drawing/2014/main" id="{247FD5FC-794E-D54B-9764-CBDDEDC04AA2}"/>
              </a:ext>
            </a:extLst>
          </p:cNvPr>
          <p:cNvSpPr txBox="1"/>
          <p:nvPr/>
        </p:nvSpPr>
        <p:spPr>
          <a:xfrm>
            <a:off x="3676394" y="2622862"/>
            <a:ext cx="2109701" cy="646331"/>
          </a:xfrm>
          <a:prstGeom prst="rect">
            <a:avLst/>
          </a:prstGeom>
          <a:noFill/>
        </p:spPr>
        <p:txBody>
          <a:bodyPr wrap="square" rtlCol="0">
            <a:spAutoFit/>
          </a:bodyPr>
          <a:lstStyle/>
          <a:p>
            <a:r>
              <a:rPr lang="en-US" dirty="0"/>
              <a:t>The region above the triangle</a:t>
            </a:r>
          </a:p>
        </p:txBody>
      </p:sp>
    </p:spTree>
    <p:extLst>
      <p:ext uri="{BB962C8B-B14F-4D97-AF65-F5344CB8AC3E}">
        <p14:creationId xmlns:p14="http://schemas.microsoft.com/office/powerpoint/2010/main" val="37122494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10D7A272-7A00-5C4A-896D-27C2CBFB460C}"/>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p:txBody>
      </p:sp>
      <p:sp>
        <p:nvSpPr>
          <p:cNvPr id="22" name="TextBox 21">
            <a:extLst>
              <a:ext uri="{FF2B5EF4-FFF2-40B4-BE49-F238E27FC236}">
                <a16:creationId xmlns:a16="http://schemas.microsoft.com/office/drawing/2014/main" id="{247FD5FC-794E-D54B-9764-CBDDEDC04AA2}"/>
              </a:ext>
            </a:extLst>
          </p:cNvPr>
          <p:cNvSpPr txBox="1"/>
          <p:nvPr/>
        </p:nvSpPr>
        <p:spPr>
          <a:xfrm>
            <a:off x="3676394" y="2622862"/>
            <a:ext cx="2109701" cy="646331"/>
          </a:xfrm>
          <a:prstGeom prst="rect">
            <a:avLst/>
          </a:prstGeom>
          <a:noFill/>
        </p:spPr>
        <p:txBody>
          <a:bodyPr wrap="square" rtlCol="0">
            <a:spAutoFit/>
          </a:bodyPr>
          <a:lstStyle/>
          <a:p>
            <a:r>
              <a:rPr lang="en-US" dirty="0"/>
              <a:t>The region below the triangle</a:t>
            </a:r>
          </a:p>
        </p:txBody>
      </p:sp>
    </p:spTree>
    <p:extLst>
      <p:ext uri="{BB962C8B-B14F-4D97-AF65-F5344CB8AC3E}">
        <p14:creationId xmlns:p14="http://schemas.microsoft.com/office/powerpoint/2010/main" val="22308174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4" name="Straight Connector 23">
            <a:extLst>
              <a:ext uri="{FF2B5EF4-FFF2-40B4-BE49-F238E27FC236}">
                <a16:creationId xmlns:a16="http://schemas.microsoft.com/office/drawing/2014/main" id="{22F8EBC8-99D3-AE41-8C95-2F128C5C0201}"/>
              </a:ext>
            </a:extLst>
          </p:cNvPr>
          <p:cNvCxnSpPr>
            <a:cxnSpLocks/>
          </p:cNvCxnSpPr>
          <p:nvPr/>
        </p:nvCxnSpPr>
        <p:spPr>
          <a:xfrm flipH="1" flipV="1">
            <a:off x="2490007" y="2131519"/>
            <a:ext cx="493569" cy="794832"/>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S</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452FFD27-E57C-A840-9A25-122CE094A30A}"/>
              </a:ext>
            </a:extLst>
          </p:cNvPr>
          <p:cNvSpPr txBox="1"/>
          <p:nvPr/>
        </p:nvSpPr>
        <p:spPr>
          <a:xfrm>
            <a:off x="168503" y="1285633"/>
            <a:ext cx="3610148" cy="2585323"/>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marL="285750" indent="-285750">
              <a:buFont typeface="Arial" panose="020B0604020202020204" pitchFamily="34" charset="0"/>
              <a:buChar char="•"/>
            </a:pPr>
            <a:r>
              <a:rPr lang="en-US" dirty="0"/>
              <a:t>There are 8 (Voronoi) regions where we might want to search for the origin</a:t>
            </a:r>
          </a:p>
          <a:p>
            <a:pPr marL="285750" indent="-285750">
              <a:buFont typeface="Arial" panose="020B0604020202020204" pitchFamily="34" charset="0"/>
              <a:buChar char="•"/>
            </a:pPr>
            <a:r>
              <a:rPr lang="en-US" dirty="0"/>
              <a:t>Keep in mind that, if this triangle were on the XY plane, then these regions would extend straight forward and backward in the z-direction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0015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5F91-08AA-4F68-A154-DE5353E6E064}"/>
              </a:ext>
            </a:extLst>
          </p:cNvPr>
          <p:cNvSpPr>
            <a:spLocks noGrp="1"/>
          </p:cNvSpPr>
          <p:nvPr>
            <p:ph type="title"/>
          </p:nvPr>
        </p:nvSpPr>
        <p:spPr/>
        <p:txBody>
          <a:bodyPr/>
          <a:lstStyle/>
          <a:p>
            <a:r>
              <a:rPr lang="en-US" dirty="0"/>
              <a:t>Euler Angles</a:t>
            </a:r>
          </a:p>
        </p:txBody>
      </p:sp>
      <p:sp>
        <p:nvSpPr>
          <p:cNvPr id="3" name="Content Placeholder 2">
            <a:extLst>
              <a:ext uri="{FF2B5EF4-FFF2-40B4-BE49-F238E27FC236}">
                <a16:creationId xmlns:a16="http://schemas.microsoft.com/office/drawing/2014/main" id="{0DBCDEF9-788C-4BEF-8304-799678EFDF10}"/>
              </a:ext>
            </a:extLst>
          </p:cNvPr>
          <p:cNvSpPr>
            <a:spLocks noGrp="1"/>
          </p:cNvSpPr>
          <p:nvPr>
            <p:ph idx="1"/>
          </p:nvPr>
        </p:nvSpPr>
        <p:spPr>
          <a:xfrm>
            <a:off x="457200" y="1200150"/>
            <a:ext cx="8229600" cy="1552909"/>
          </a:xfrm>
        </p:spPr>
        <p:txBody>
          <a:bodyPr>
            <a:normAutofit fontScale="70000" lnSpcReduction="20000"/>
          </a:bodyPr>
          <a:lstStyle/>
          <a:p>
            <a:r>
              <a:rPr lang="en-US" dirty="0"/>
              <a:t>When we talk about Euler angles, </a:t>
            </a:r>
            <a:r>
              <a:rPr lang="en-US" b="1" dirty="0"/>
              <a:t>we need to define an order of how the angles are set</a:t>
            </a:r>
          </a:p>
          <a:p>
            <a:pPr lvl="1"/>
            <a:r>
              <a:rPr lang="en-US" b="1" dirty="0"/>
              <a:t>We also need to say whether each angle in the sequence is measured in the object’s transformed coordinate frame after each step (intrinsic), or the world coordinate frame (extrinsic angles)</a:t>
            </a:r>
            <a:endParaRPr lang="en-US" dirty="0"/>
          </a:p>
        </p:txBody>
      </p:sp>
      <p:pic>
        <p:nvPicPr>
          <p:cNvPr id="4" name="Picture 3">
            <a:extLst>
              <a:ext uri="{FF2B5EF4-FFF2-40B4-BE49-F238E27FC236}">
                <a16:creationId xmlns:a16="http://schemas.microsoft.com/office/drawing/2014/main" id="{A6F7AAA6-A605-994F-9CE6-E2C255683A3D}"/>
              </a:ext>
            </a:extLst>
          </p:cNvPr>
          <p:cNvPicPr>
            <a:picLocks noChangeAspect="1"/>
          </p:cNvPicPr>
          <p:nvPr/>
        </p:nvPicPr>
        <p:blipFill>
          <a:blip r:embed="rId2"/>
          <a:stretch>
            <a:fillRect/>
          </a:stretch>
        </p:blipFill>
        <p:spPr>
          <a:xfrm>
            <a:off x="3403600" y="2753059"/>
            <a:ext cx="2336800" cy="2209800"/>
          </a:xfrm>
          <a:prstGeom prst="rect">
            <a:avLst/>
          </a:prstGeom>
        </p:spPr>
      </p:pic>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F2CEF9A2-448F-6941-84E6-7D5473F7B13E}"/>
                  </a:ext>
                </a:extLst>
              </p:cNvPr>
              <p:cNvSpPr txBox="1">
                <a:spLocks/>
              </p:cNvSpPr>
              <p:nvPr/>
            </p:nvSpPr>
            <p:spPr>
              <a:xfrm>
                <a:off x="152400" y="2765081"/>
                <a:ext cx="3124200" cy="2197778"/>
              </a:xfrm>
              <a:prstGeom prst="rect">
                <a:avLst/>
              </a:prstGeom>
            </p:spPr>
            <p:txBody>
              <a:bodyPr vert="horz" lIns="91440" tIns="45720" rIns="91440" bIns="45720" rtlCol="0">
                <a:normAutofit fontScale="5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Here, we have a sphere first rotating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𝜃</m:t>
                        </m:r>
                      </m:e>
                      <m:sub>
                        <m:r>
                          <a:rPr lang="en-US" b="0" i="1" smtClean="0">
                            <a:latin typeface="Cambria Math" panose="02040503050406030204" pitchFamily="18" charset="0"/>
                          </a:rPr>
                          <m:t>1</m:t>
                        </m:r>
                      </m:sub>
                    </m:sSub>
                  </m:oMath>
                </a14:m>
                <a:r>
                  <a:rPr lang="en-US" dirty="0"/>
                  <a:t> about the z axis (up), then rotating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𝜃</m:t>
                        </m:r>
                      </m:e>
                      <m:sub>
                        <m:r>
                          <a:rPr lang="en-US" b="0" i="1" smtClean="0">
                            <a:latin typeface="Cambria Math" panose="02040503050406030204" pitchFamily="18" charset="0"/>
                          </a:rPr>
                          <m:t>2</m:t>
                        </m:r>
                      </m:sub>
                    </m:sSub>
                  </m:oMath>
                </a14:m>
                <a:r>
                  <a:rPr lang="en-US" dirty="0"/>
                  <a:t> the x axis in </a:t>
                </a:r>
                <a:r>
                  <a:rPr lang="en-US" b="1" dirty="0"/>
                  <a:t>its transformed coordinate frame</a:t>
                </a:r>
                <a:r>
                  <a:rPr lang="en-US" dirty="0"/>
                  <a:t>, then rotating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𝜃</m:t>
                        </m:r>
                      </m:e>
                      <m:sub>
                        <m:r>
                          <a:rPr lang="en-US" b="0" i="1" smtClean="0">
                            <a:latin typeface="Cambria Math" panose="02040503050406030204" pitchFamily="18" charset="0"/>
                          </a:rPr>
                          <m:t>3</m:t>
                        </m:r>
                      </m:sub>
                    </m:sSub>
                  </m:oMath>
                </a14:m>
                <a:r>
                  <a:rPr lang="en-US" dirty="0"/>
                  <a:t> the z axis in </a:t>
                </a:r>
                <a:r>
                  <a:rPr lang="en-US" b="1" dirty="0"/>
                  <a:t>its transformed coordinate frame</a:t>
                </a:r>
              </a:p>
              <a:p>
                <a:r>
                  <a:rPr lang="en-US" dirty="0"/>
                  <a:t>These are </a:t>
                </a:r>
                <a:r>
                  <a:rPr lang="en-US" b="1" dirty="0"/>
                  <a:t>intrinsic rotations</a:t>
                </a:r>
                <a:endParaRPr lang="en-US" dirty="0"/>
              </a:p>
            </p:txBody>
          </p:sp>
        </mc:Choice>
        <mc:Fallback xmlns="">
          <p:sp>
            <p:nvSpPr>
              <p:cNvPr id="5" name="Content Placeholder 2">
                <a:extLst>
                  <a:ext uri="{FF2B5EF4-FFF2-40B4-BE49-F238E27FC236}">
                    <a16:creationId xmlns:a16="http://schemas.microsoft.com/office/drawing/2014/main" id="{F2CEF9A2-448F-6941-84E6-7D5473F7B13E}"/>
                  </a:ext>
                </a:extLst>
              </p:cNvPr>
              <p:cNvSpPr txBox="1">
                <a:spLocks noRot="1" noChangeAspect="1" noMove="1" noResize="1" noEditPoints="1" noAdjustHandles="1" noChangeArrowheads="1" noChangeShapeType="1" noTextEdit="1"/>
              </p:cNvSpPr>
              <p:nvPr/>
            </p:nvSpPr>
            <p:spPr>
              <a:xfrm>
                <a:off x="152400" y="2765081"/>
                <a:ext cx="3124200" cy="2197778"/>
              </a:xfrm>
              <a:prstGeom prst="rect">
                <a:avLst/>
              </a:prstGeom>
              <a:blipFill>
                <a:blip r:embed="rId3"/>
                <a:stretch>
                  <a:fillRect l="-1215" t="-3448" r="-2429" b="-172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Content Placeholder 2">
                <a:extLst>
                  <a:ext uri="{FF2B5EF4-FFF2-40B4-BE49-F238E27FC236}">
                    <a16:creationId xmlns:a16="http://schemas.microsoft.com/office/drawing/2014/main" id="{B4B3ED2F-782B-5448-8AC9-B39DA19E420C}"/>
                  </a:ext>
                </a:extLst>
              </p:cNvPr>
              <p:cNvSpPr txBox="1">
                <a:spLocks/>
              </p:cNvSpPr>
              <p:nvPr/>
            </p:nvSpPr>
            <p:spPr>
              <a:xfrm>
                <a:off x="5791200" y="2766062"/>
                <a:ext cx="3357239" cy="2377438"/>
              </a:xfrm>
              <a:prstGeom prst="rect">
                <a:avLst/>
              </a:prstGeom>
            </p:spPr>
            <p:txBody>
              <a:bodyPr vert="horz" lIns="91440" tIns="45720" rIns="91440" bIns="45720" rtlCol="0">
                <a:normAutofit fontScale="5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If the sphere first rotated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𝜃</m:t>
                        </m:r>
                      </m:e>
                      <m:sub>
                        <m:r>
                          <a:rPr lang="en-US" b="0" i="1" smtClean="0">
                            <a:latin typeface="Cambria Math" panose="02040503050406030204" pitchFamily="18" charset="0"/>
                          </a:rPr>
                          <m:t>3</m:t>
                        </m:r>
                      </m:sub>
                    </m:sSub>
                  </m:oMath>
                </a14:m>
                <a:r>
                  <a:rPr lang="en-US" dirty="0"/>
                  <a:t> about the world z axis, then rotated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𝜃</m:t>
                        </m:r>
                      </m:e>
                      <m:sub>
                        <m:r>
                          <a:rPr lang="en-US" b="0" i="1" smtClean="0">
                            <a:latin typeface="Cambria Math" panose="02040503050406030204" pitchFamily="18" charset="0"/>
                          </a:rPr>
                          <m:t>2</m:t>
                        </m:r>
                      </m:sub>
                    </m:sSub>
                  </m:oMath>
                </a14:m>
                <a:r>
                  <a:rPr lang="en-US" dirty="0"/>
                  <a:t> about the world x axis, and then rotated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𝜃</m:t>
                        </m:r>
                      </m:e>
                      <m:sub>
                        <m:r>
                          <a:rPr lang="en-US" i="1">
                            <a:latin typeface="Cambria Math" panose="02040503050406030204" pitchFamily="18" charset="0"/>
                          </a:rPr>
                          <m:t>1</m:t>
                        </m:r>
                      </m:sub>
                    </m:sSub>
                  </m:oMath>
                </a14:m>
                <a:r>
                  <a:rPr lang="en-US" dirty="0"/>
                  <a:t> about the world z axis, we would have </a:t>
                </a:r>
                <a:r>
                  <a:rPr lang="en-US" b="1" dirty="0"/>
                  <a:t>extrinsic rotations</a:t>
                </a:r>
                <a:r>
                  <a:rPr lang="en-US" dirty="0"/>
                  <a:t> </a:t>
                </a:r>
              </a:p>
              <a:p>
                <a:r>
                  <a:rPr lang="en-US" dirty="0"/>
                  <a:t>We would also have the </a:t>
                </a:r>
                <a:r>
                  <a:rPr lang="en-US" b="1" dirty="0"/>
                  <a:t>same orientation as we did with the intrinsic rotations described to the left!</a:t>
                </a:r>
                <a:endParaRPr lang="en-US" dirty="0"/>
              </a:p>
            </p:txBody>
          </p:sp>
        </mc:Choice>
        <mc:Fallback xmlns="">
          <p:sp>
            <p:nvSpPr>
              <p:cNvPr id="6" name="Content Placeholder 2">
                <a:extLst>
                  <a:ext uri="{FF2B5EF4-FFF2-40B4-BE49-F238E27FC236}">
                    <a16:creationId xmlns:a16="http://schemas.microsoft.com/office/drawing/2014/main" id="{B4B3ED2F-782B-5448-8AC9-B39DA19E420C}"/>
                  </a:ext>
                </a:extLst>
              </p:cNvPr>
              <p:cNvSpPr txBox="1">
                <a:spLocks noRot="1" noChangeAspect="1" noMove="1" noResize="1" noEditPoints="1" noAdjustHandles="1" noChangeArrowheads="1" noChangeShapeType="1" noTextEdit="1"/>
              </p:cNvSpPr>
              <p:nvPr/>
            </p:nvSpPr>
            <p:spPr>
              <a:xfrm>
                <a:off x="5791200" y="2766062"/>
                <a:ext cx="3357239" cy="2377438"/>
              </a:xfrm>
              <a:prstGeom prst="rect">
                <a:avLst/>
              </a:prstGeom>
              <a:blipFill>
                <a:blip r:embed="rId4"/>
                <a:stretch>
                  <a:fillRect l="-1132" t="-3175" r="-1132" b="-2646"/>
                </a:stretch>
              </a:blipFill>
            </p:spPr>
            <p:txBody>
              <a:bodyPr/>
              <a:lstStyle/>
              <a:p>
                <a:r>
                  <a:rPr lang="en-US">
                    <a:noFill/>
                  </a:rPr>
                  <a:t> </a:t>
                </a:r>
              </a:p>
            </p:txBody>
          </p:sp>
        </mc:Fallback>
      </mc:AlternateContent>
    </p:spTree>
    <p:extLst>
      <p:ext uri="{BB962C8B-B14F-4D97-AF65-F5344CB8AC3E}">
        <p14:creationId xmlns:p14="http://schemas.microsoft.com/office/powerpoint/2010/main" val="9591955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C918F92E-64A2-DF48-AFBA-95BD908569A5}"/>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TextBox 22">
            <a:extLst>
              <a:ext uri="{FF2B5EF4-FFF2-40B4-BE49-F238E27FC236}">
                <a16:creationId xmlns:a16="http://schemas.microsoft.com/office/drawing/2014/main" id="{24A9716C-B63B-8744-B6ED-53A655154FEB}"/>
              </a:ext>
            </a:extLst>
          </p:cNvPr>
          <p:cNvSpPr txBox="1"/>
          <p:nvPr/>
        </p:nvSpPr>
        <p:spPr>
          <a:xfrm>
            <a:off x="125247" y="1428750"/>
            <a:ext cx="2269164" cy="2585323"/>
          </a:xfrm>
          <a:prstGeom prst="rect">
            <a:avLst/>
          </a:prstGeom>
          <a:noFill/>
        </p:spPr>
        <p:txBody>
          <a:bodyPr wrap="square" rtlCol="0">
            <a:spAutoFit/>
          </a:bodyPr>
          <a:lstStyle/>
          <a:p>
            <a:pPr marL="285750" indent="-285750">
              <a:buFont typeface="Arial" panose="020B0604020202020204" pitchFamily="34" charset="0"/>
              <a:buChar char="•"/>
            </a:pPr>
            <a:r>
              <a:rPr lang="en-US" dirty="0"/>
              <a:t>Our task is to find the region containing the origin</a:t>
            </a:r>
          </a:p>
          <a:p>
            <a:pPr marL="285750" indent="-285750">
              <a:buFont typeface="Arial" panose="020B0604020202020204" pitchFamily="34" charset="0"/>
              <a:buChar char="•"/>
            </a:pPr>
            <a:r>
              <a:rPr lang="en-US" dirty="0"/>
              <a:t>When we find that region, we will send our new direction D into that region!</a:t>
            </a:r>
          </a:p>
        </p:txBody>
      </p:sp>
    </p:spTree>
    <p:extLst>
      <p:ext uri="{BB962C8B-B14F-4D97-AF65-F5344CB8AC3E}">
        <p14:creationId xmlns:p14="http://schemas.microsoft.com/office/powerpoint/2010/main" val="31930470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F75C4EBF-8C5B-314E-A386-213059C9DE64}"/>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TextBox 22">
            <a:extLst>
              <a:ext uri="{FF2B5EF4-FFF2-40B4-BE49-F238E27FC236}">
                <a16:creationId xmlns:a16="http://schemas.microsoft.com/office/drawing/2014/main" id="{9B3EBFC7-2B22-B940-8C57-E046CE75B53A}"/>
              </a:ext>
            </a:extLst>
          </p:cNvPr>
          <p:cNvSpPr txBox="1"/>
          <p:nvPr/>
        </p:nvSpPr>
        <p:spPr>
          <a:xfrm>
            <a:off x="125247" y="1428750"/>
            <a:ext cx="2269164" cy="2031325"/>
          </a:xfrm>
          <a:prstGeom prst="rect">
            <a:avLst/>
          </a:prstGeom>
          <a:noFill/>
        </p:spPr>
        <p:txBody>
          <a:bodyPr wrap="square" rtlCol="0">
            <a:spAutoFit/>
          </a:bodyPr>
          <a:lstStyle/>
          <a:p>
            <a:pPr marL="285750" indent="-285750">
              <a:buFont typeface="Arial" panose="020B0604020202020204" pitchFamily="34" charset="0"/>
              <a:buChar char="•"/>
            </a:pPr>
            <a:r>
              <a:rPr lang="en-US" dirty="0"/>
              <a:t>But we don’t have to check </a:t>
            </a:r>
            <a:r>
              <a:rPr lang="en-US" b="1" dirty="0"/>
              <a:t>every </a:t>
            </a:r>
            <a:r>
              <a:rPr lang="en-US" dirty="0"/>
              <a:t>region!</a:t>
            </a:r>
          </a:p>
          <a:p>
            <a:pPr marL="285750" indent="-285750">
              <a:buFont typeface="Arial" panose="020B0604020202020204" pitchFamily="34" charset="0"/>
              <a:buChar char="•"/>
            </a:pPr>
            <a:r>
              <a:rPr lang="en-US" dirty="0"/>
              <a:t>We have ruled out some of these regions in previous iterations!</a:t>
            </a:r>
          </a:p>
        </p:txBody>
      </p:sp>
    </p:spTree>
    <p:extLst>
      <p:ext uri="{BB962C8B-B14F-4D97-AF65-F5344CB8AC3E}">
        <p14:creationId xmlns:p14="http://schemas.microsoft.com/office/powerpoint/2010/main" val="39765823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88B19563-4FC4-5A49-B4E8-3F0F7A58ABC8}"/>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TextBox 22">
            <a:extLst>
              <a:ext uri="{FF2B5EF4-FFF2-40B4-BE49-F238E27FC236}">
                <a16:creationId xmlns:a16="http://schemas.microsoft.com/office/drawing/2014/main" id="{5B15ECFB-2294-A644-A1A4-9C686AE51D2F}"/>
              </a:ext>
            </a:extLst>
          </p:cNvPr>
          <p:cNvSpPr txBox="1"/>
          <p:nvPr/>
        </p:nvSpPr>
        <p:spPr>
          <a:xfrm>
            <a:off x="125247" y="1428750"/>
            <a:ext cx="22691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Remember that the newest vertex is </a:t>
            </a:r>
            <a:r>
              <a:rPr lang="en-US" i="1" dirty="0"/>
              <a:t>A</a:t>
            </a:r>
            <a:endParaRPr lang="en-US" dirty="0"/>
          </a:p>
          <a:p>
            <a:pPr marL="285750" indent="-285750">
              <a:buFont typeface="Arial" panose="020B0604020202020204" pitchFamily="34" charset="0"/>
              <a:buChar char="•"/>
            </a:pPr>
            <a:r>
              <a:rPr lang="en-US" dirty="0"/>
              <a:t>When our simplex was CB, we decided the origin was in the direction of A</a:t>
            </a:r>
          </a:p>
          <a:p>
            <a:pPr marL="285750" indent="-285750">
              <a:buFont typeface="Arial" panose="020B0604020202020204" pitchFamily="34" charset="0"/>
              <a:buChar char="•"/>
            </a:pPr>
            <a:r>
              <a:rPr lang="en-US" dirty="0"/>
              <a:t>Therefore, the CB region does not contain the origin</a:t>
            </a:r>
          </a:p>
        </p:txBody>
      </p:sp>
    </p:spTree>
    <p:extLst>
      <p:ext uri="{BB962C8B-B14F-4D97-AF65-F5344CB8AC3E}">
        <p14:creationId xmlns:p14="http://schemas.microsoft.com/office/powerpoint/2010/main" val="10991638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Straight Connector 21">
            <a:extLst>
              <a:ext uri="{FF2B5EF4-FFF2-40B4-BE49-F238E27FC236}">
                <a16:creationId xmlns:a16="http://schemas.microsoft.com/office/drawing/2014/main" id="{14BFF710-E19C-E449-97FB-723576DF5050}"/>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quot;No&quot; Symbol 1">
            <a:extLst>
              <a:ext uri="{FF2B5EF4-FFF2-40B4-BE49-F238E27FC236}">
                <a16:creationId xmlns:a16="http://schemas.microsoft.com/office/drawing/2014/main" id="{CF02A992-AEEA-4C42-BD84-15EA2C2B4B24}"/>
              </a:ext>
            </a:extLst>
          </p:cNvPr>
          <p:cNvSpPr/>
          <p:nvPr/>
        </p:nvSpPr>
        <p:spPr>
          <a:xfrm>
            <a:off x="3699514" y="1665251"/>
            <a:ext cx="533400" cy="546598"/>
          </a:xfrm>
          <a:prstGeom prst="noSmoking">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529457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4" name="Straight Connector 23">
            <a:extLst>
              <a:ext uri="{FF2B5EF4-FFF2-40B4-BE49-F238E27FC236}">
                <a16:creationId xmlns:a16="http://schemas.microsoft.com/office/drawing/2014/main" id="{22F8EBC8-99D3-AE41-8C95-2F128C5C0201}"/>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TextBox 22">
            <a:extLst>
              <a:ext uri="{FF2B5EF4-FFF2-40B4-BE49-F238E27FC236}">
                <a16:creationId xmlns:a16="http://schemas.microsoft.com/office/drawing/2014/main" id="{5B15ECFB-2294-A644-A1A4-9C686AE51D2F}"/>
              </a:ext>
            </a:extLst>
          </p:cNvPr>
          <p:cNvSpPr txBox="1"/>
          <p:nvPr/>
        </p:nvSpPr>
        <p:spPr>
          <a:xfrm>
            <a:off x="122602" y="1975024"/>
            <a:ext cx="2269164" cy="1754326"/>
          </a:xfrm>
          <a:prstGeom prst="rect">
            <a:avLst/>
          </a:prstGeom>
          <a:noFill/>
        </p:spPr>
        <p:txBody>
          <a:bodyPr wrap="square" rtlCol="0">
            <a:spAutoFit/>
          </a:bodyPr>
          <a:lstStyle/>
          <a:p>
            <a:pPr marL="285750" indent="-285750">
              <a:buFont typeface="Arial" panose="020B0604020202020204" pitchFamily="34" charset="0"/>
              <a:buChar char="•"/>
            </a:pPr>
            <a:r>
              <a:rPr lang="en-US" dirty="0"/>
              <a:t>The C and B regions also do not contain the origin!</a:t>
            </a:r>
          </a:p>
          <a:p>
            <a:pPr marL="285750" indent="-285750">
              <a:buFont typeface="Arial" panose="020B0604020202020204" pitchFamily="34" charset="0"/>
              <a:buChar char="•"/>
            </a:pPr>
            <a:r>
              <a:rPr lang="en-US" dirty="0"/>
              <a:t>Consider the 1-simplex case to see why!</a:t>
            </a:r>
          </a:p>
        </p:txBody>
      </p:sp>
      <p:sp>
        <p:nvSpPr>
          <p:cNvPr id="2" name="&quot;No&quot; Symbol 1">
            <a:extLst>
              <a:ext uri="{FF2B5EF4-FFF2-40B4-BE49-F238E27FC236}">
                <a16:creationId xmlns:a16="http://schemas.microsoft.com/office/drawing/2014/main" id="{CF02A992-AEEA-4C42-BD84-15EA2C2B4B24}"/>
              </a:ext>
            </a:extLst>
          </p:cNvPr>
          <p:cNvSpPr/>
          <p:nvPr/>
        </p:nvSpPr>
        <p:spPr>
          <a:xfrm>
            <a:off x="3699514" y="1665251"/>
            <a:ext cx="533400" cy="546598"/>
          </a:xfrm>
          <a:prstGeom prst="noSmoking">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242653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Connector 37">
            <a:extLst>
              <a:ext uri="{FF2B5EF4-FFF2-40B4-BE49-F238E27FC236}">
                <a16:creationId xmlns:a16="http://schemas.microsoft.com/office/drawing/2014/main" id="{F7FFE557-25B9-0140-8D44-90E5A493D4A1}"/>
              </a:ext>
            </a:extLst>
          </p:cNvPr>
          <p:cNvCxnSpPr>
            <a:cxnSpLocks/>
          </p:cNvCxnSpPr>
          <p:nvPr/>
        </p:nvCxnSpPr>
        <p:spPr>
          <a:xfrm>
            <a:off x="5278582" y="1263535"/>
            <a:ext cx="192227" cy="570075"/>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83A5D4DA-DAC9-124F-BFF0-CEC28BEB217A}"/>
              </a:ext>
            </a:extLst>
          </p:cNvPr>
          <p:cNvCxnSpPr>
            <a:cxnSpLocks/>
          </p:cNvCxnSpPr>
          <p:nvPr/>
        </p:nvCxnSpPr>
        <p:spPr>
          <a:xfrm flipH="1">
            <a:off x="2643447" y="2933666"/>
            <a:ext cx="360067" cy="78212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4" name="Straight Connector 23">
            <a:extLst>
              <a:ext uri="{FF2B5EF4-FFF2-40B4-BE49-F238E27FC236}">
                <a16:creationId xmlns:a16="http://schemas.microsoft.com/office/drawing/2014/main" id="{22F8EBC8-99D3-AE41-8C95-2F128C5C0201}"/>
              </a:ext>
            </a:extLst>
          </p:cNvPr>
          <p:cNvCxnSpPr>
            <a:cxnSpLocks/>
          </p:cNvCxnSpPr>
          <p:nvPr/>
        </p:nvCxnSpPr>
        <p:spPr>
          <a:xfrm flipH="1" flipV="1">
            <a:off x="2643447" y="2177935"/>
            <a:ext cx="340130" cy="748416"/>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0C9E0F6E-F6C4-8C4B-B574-F91B238D4BD0}"/>
              </a:ext>
            </a:extLst>
          </p:cNvPr>
          <p:cNvCxnSpPr>
            <a:cxnSpLocks/>
          </p:cNvCxnSpPr>
          <p:nvPr/>
        </p:nvCxnSpPr>
        <p:spPr>
          <a:xfrm flipH="1">
            <a:off x="5470813" y="1704109"/>
            <a:ext cx="796983" cy="129501"/>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6AF604F0-E28B-E441-A62B-388AFCD4E9EF}"/>
              </a:ext>
            </a:extLst>
          </p:cNvPr>
          <p:cNvCxnSpPr>
            <a:cxnSpLocks/>
            <a:endCxn id="8" idx="4"/>
          </p:cNvCxnSpPr>
          <p:nvPr/>
        </p:nvCxnSpPr>
        <p:spPr>
          <a:xfrm>
            <a:off x="5473583" y="1833649"/>
            <a:ext cx="316668" cy="250297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3EBA1ACA-B94A-DF47-BCED-5818BA242F57}"/>
              </a:ext>
            </a:extLst>
          </p:cNvPr>
          <p:cNvCxnSpPr>
            <a:cxnSpLocks/>
          </p:cNvCxnSpPr>
          <p:nvPr/>
        </p:nvCxnSpPr>
        <p:spPr>
          <a:xfrm flipV="1">
            <a:off x="3003666" y="1833649"/>
            <a:ext cx="2469917" cy="1094738"/>
          </a:xfrm>
          <a:prstGeom prst="line">
            <a:avLst/>
          </a:prstGeom>
        </p:spPr>
        <p:style>
          <a:lnRef idx="3">
            <a:schemeClr val="accent1"/>
          </a:lnRef>
          <a:fillRef idx="0">
            <a:schemeClr val="accent1"/>
          </a:fillRef>
          <a:effectRef idx="2">
            <a:schemeClr val="accent1"/>
          </a:effectRef>
          <a:fontRef idx="minor">
            <a:schemeClr val="tx1"/>
          </a:fontRef>
        </p:style>
      </p:cxnSp>
      <p:sp>
        <p:nvSpPr>
          <p:cNvPr id="5" name="Title 4"/>
          <p:cNvSpPr>
            <a:spLocks noGrp="1"/>
          </p:cNvSpPr>
          <p:nvPr>
            <p:ph type="title"/>
          </p:nvPr>
        </p:nvSpPr>
        <p:spPr/>
        <p:txBody>
          <a:bodyPr>
            <a:normAutofit fontScale="90000"/>
          </a:bodyPr>
          <a:lstStyle/>
          <a:p>
            <a:r>
              <a:rPr lang="en-US" dirty="0"/>
              <a:t>Handling the 2-Simplex (Triangle)</a:t>
            </a:r>
          </a:p>
        </p:txBody>
      </p:sp>
      <p:cxnSp>
        <p:nvCxnSpPr>
          <p:cNvPr id="3" name="Straight Connector 2">
            <a:extLst>
              <a:ext uri="{FF2B5EF4-FFF2-40B4-BE49-F238E27FC236}">
                <a16:creationId xmlns:a16="http://schemas.microsoft.com/office/drawing/2014/main" id="{FCEAA5D9-904C-3947-BC77-9BD991AFDF38}"/>
              </a:ext>
            </a:extLst>
          </p:cNvPr>
          <p:cNvCxnSpPr>
            <a:cxnSpLocks/>
            <a:stCxn id="7" idx="5"/>
            <a:endCxn id="8" idx="5"/>
          </p:cNvCxnSpPr>
          <p:nvPr/>
        </p:nvCxnSpPr>
        <p:spPr>
          <a:xfrm>
            <a:off x="3060319" y="2982269"/>
            <a:ext cx="2783814" cy="1332032"/>
          </a:xfrm>
          <a:prstGeom prst="line">
            <a:avLst/>
          </a:prstGeom>
        </p:spPr>
        <p:style>
          <a:lnRef idx="3">
            <a:schemeClr val="accent1"/>
          </a:lnRef>
          <a:fillRef idx="0">
            <a:schemeClr val="accent1"/>
          </a:fillRef>
          <a:effectRef idx="2">
            <a:schemeClr val="accent1"/>
          </a:effectRef>
          <a:fontRef idx="minor">
            <a:schemeClr val="tx1"/>
          </a:fontRef>
        </p:style>
      </p:cxnSp>
      <p:sp>
        <p:nvSpPr>
          <p:cNvPr id="7" name="Oval 6">
            <a:extLst>
              <a:ext uri="{FF2B5EF4-FFF2-40B4-BE49-F238E27FC236}">
                <a16:creationId xmlns:a16="http://schemas.microsoft.com/office/drawing/2014/main" id="{21CB062F-9DC5-954D-8F7C-FECDD440003F}"/>
              </a:ext>
            </a:extLst>
          </p:cNvPr>
          <p:cNvSpPr/>
          <p:nvPr/>
        </p:nvSpPr>
        <p:spPr>
          <a:xfrm>
            <a:off x="2930237" y="285218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462CE1-2388-E244-8E94-6AA52FE1659D}"/>
              </a:ext>
            </a:extLst>
          </p:cNvPr>
          <p:cNvSpPr/>
          <p:nvPr/>
        </p:nvSpPr>
        <p:spPr>
          <a:xfrm>
            <a:off x="5714051" y="4184219"/>
            <a:ext cx="152400" cy="1524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75F150-F354-4747-A979-BC9C9DB7C286}"/>
              </a:ext>
            </a:extLst>
          </p:cNvPr>
          <p:cNvSpPr txBox="1"/>
          <p:nvPr/>
        </p:nvSpPr>
        <p:spPr>
          <a:xfrm>
            <a:off x="5855368" y="4236908"/>
            <a:ext cx="318655"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905C1F00-E93C-C34C-A56A-A938EF00B0A1}"/>
              </a:ext>
            </a:extLst>
          </p:cNvPr>
          <p:cNvSpPr txBox="1"/>
          <p:nvPr/>
        </p:nvSpPr>
        <p:spPr>
          <a:xfrm>
            <a:off x="2645525" y="2691774"/>
            <a:ext cx="318655" cy="369332"/>
          </a:xfrm>
          <a:prstGeom prst="rect">
            <a:avLst/>
          </a:prstGeom>
          <a:noFill/>
        </p:spPr>
        <p:txBody>
          <a:bodyPr wrap="square" rtlCol="0">
            <a:spAutoFit/>
          </a:bodyPr>
          <a:lstStyle/>
          <a:p>
            <a:r>
              <a:rPr lang="en-US" dirty="0"/>
              <a:t>C</a:t>
            </a:r>
          </a:p>
        </p:txBody>
      </p:sp>
      <p:cxnSp>
        <p:nvCxnSpPr>
          <p:cNvPr id="18" name="Straight Arrow Connector 17">
            <a:extLst>
              <a:ext uri="{FF2B5EF4-FFF2-40B4-BE49-F238E27FC236}">
                <a16:creationId xmlns:a16="http://schemas.microsoft.com/office/drawing/2014/main" id="{7CC77CAA-0C6D-9A4C-96E1-C00BCE7FF4DE}"/>
              </a:ext>
            </a:extLst>
          </p:cNvPr>
          <p:cNvCxnSpPr>
            <a:cxnSpLocks/>
          </p:cNvCxnSpPr>
          <p:nvPr/>
        </p:nvCxnSpPr>
        <p:spPr>
          <a:xfrm flipH="1">
            <a:off x="5899552" y="3472812"/>
            <a:ext cx="1034648" cy="6581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831495C7-8DE2-0342-A1AB-9F9CFFD7B31B}"/>
              </a:ext>
            </a:extLst>
          </p:cNvPr>
          <p:cNvSpPr txBox="1"/>
          <p:nvPr/>
        </p:nvSpPr>
        <p:spPr>
          <a:xfrm>
            <a:off x="6934200" y="3252465"/>
            <a:ext cx="1530927" cy="369332"/>
          </a:xfrm>
          <a:prstGeom prst="rect">
            <a:avLst/>
          </a:prstGeom>
          <a:noFill/>
        </p:spPr>
        <p:txBody>
          <a:bodyPr wrap="square" rtlCol="0">
            <a:spAutoFit/>
          </a:bodyPr>
          <a:lstStyle/>
          <a:p>
            <a:r>
              <a:rPr lang="en-US" dirty="0"/>
              <a:t>Newest Vertex</a:t>
            </a:r>
          </a:p>
        </p:txBody>
      </p:sp>
      <p:sp>
        <p:nvSpPr>
          <p:cNvPr id="20" name="Oval 19">
            <a:extLst>
              <a:ext uri="{FF2B5EF4-FFF2-40B4-BE49-F238E27FC236}">
                <a16:creationId xmlns:a16="http://schemas.microsoft.com/office/drawing/2014/main" id="{92AEE1A6-BDC9-9C43-A051-AFC5529CE134}"/>
              </a:ext>
            </a:extLst>
          </p:cNvPr>
          <p:cNvSpPr/>
          <p:nvPr/>
        </p:nvSpPr>
        <p:spPr>
          <a:xfrm>
            <a:off x="5394611" y="176594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0FB4151-1B1D-1C48-BB64-AED68E57FCEC}"/>
              </a:ext>
            </a:extLst>
          </p:cNvPr>
          <p:cNvSpPr txBox="1"/>
          <p:nvPr/>
        </p:nvSpPr>
        <p:spPr>
          <a:xfrm flipH="1">
            <a:off x="5393000" y="1388117"/>
            <a:ext cx="84862" cy="369332"/>
          </a:xfrm>
          <a:prstGeom prst="rect">
            <a:avLst/>
          </a:prstGeom>
          <a:noFill/>
        </p:spPr>
        <p:txBody>
          <a:bodyPr wrap="square" rtlCol="0">
            <a:spAutoFit/>
          </a:bodyPr>
          <a:lstStyle/>
          <a:p>
            <a:r>
              <a:rPr lang="en-US" dirty="0"/>
              <a:t>B</a:t>
            </a:r>
          </a:p>
        </p:txBody>
      </p:sp>
      <p:cxnSp>
        <p:nvCxnSpPr>
          <p:cNvPr id="30" name="Straight Connector 29">
            <a:extLst>
              <a:ext uri="{FF2B5EF4-FFF2-40B4-BE49-F238E27FC236}">
                <a16:creationId xmlns:a16="http://schemas.microsoft.com/office/drawing/2014/main" id="{A75EF4A3-D0ED-C24A-A16A-803E00B20778}"/>
              </a:ext>
            </a:extLst>
          </p:cNvPr>
          <p:cNvCxnSpPr>
            <a:cxnSpLocks/>
          </p:cNvCxnSpPr>
          <p:nvPr/>
        </p:nvCxnSpPr>
        <p:spPr>
          <a:xfrm flipH="1">
            <a:off x="5602778" y="4286055"/>
            <a:ext cx="181932" cy="527014"/>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0F3F03E9-D484-434C-853F-713728EBE5D7}"/>
              </a:ext>
            </a:extLst>
          </p:cNvPr>
          <p:cNvCxnSpPr>
            <a:cxnSpLocks/>
          </p:cNvCxnSpPr>
          <p:nvPr/>
        </p:nvCxnSpPr>
        <p:spPr>
          <a:xfrm flipH="1">
            <a:off x="5844286" y="4172989"/>
            <a:ext cx="664579" cy="88047"/>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quot;No&quot; Symbol 1">
            <a:extLst>
              <a:ext uri="{FF2B5EF4-FFF2-40B4-BE49-F238E27FC236}">
                <a16:creationId xmlns:a16="http://schemas.microsoft.com/office/drawing/2014/main" id="{CF02A992-AEEA-4C42-BD84-15EA2C2B4B24}"/>
              </a:ext>
            </a:extLst>
          </p:cNvPr>
          <p:cNvSpPr/>
          <p:nvPr/>
        </p:nvSpPr>
        <p:spPr>
          <a:xfrm>
            <a:off x="3699514" y="1665251"/>
            <a:ext cx="533400" cy="546598"/>
          </a:xfrm>
          <a:prstGeom prst="noSmoking">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22" name="&quot;No&quot; Symbol 21">
            <a:extLst>
              <a:ext uri="{FF2B5EF4-FFF2-40B4-BE49-F238E27FC236}">
                <a16:creationId xmlns:a16="http://schemas.microsoft.com/office/drawing/2014/main" id="{932A5B69-959A-B147-8C49-7295ECB2EB88}"/>
              </a:ext>
            </a:extLst>
          </p:cNvPr>
          <p:cNvSpPr/>
          <p:nvPr/>
        </p:nvSpPr>
        <p:spPr>
          <a:xfrm>
            <a:off x="2165902" y="2603141"/>
            <a:ext cx="533400" cy="546598"/>
          </a:xfrm>
          <a:prstGeom prst="noSmoking">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26" name="&quot;No&quot; Symbol 25">
            <a:extLst>
              <a:ext uri="{FF2B5EF4-FFF2-40B4-BE49-F238E27FC236}">
                <a16:creationId xmlns:a16="http://schemas.microsoft.com/office/drawing/2014/main" id="{42AE1A24-7206-AE4F-9A84-3A9094370991}"/>
              </a:ext>
            </a:extLst>
          </p:cNvPr>
          <p:cNvSpPr/>
          <p:nvPr/>
        </p:nvSpPr>
        <p:spPr>
          <a:xfrm>
            <a:off x="5631917" y="1047338"/>
            <a:ext cx="533400" cy="546598"/>
          </a:xfrm>
          <a:prstGeom prst="noSmoking">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27" name="TextBox 26">
            <a:extLst>
              <a:ext uri="{FF2B5EF4-FFF2-40B4-BE49-F238E27FC236}">
                <a16:creationId xmlns:a16="http://schemas.microsoft.com/office/drawing/2014/main" id="{D8146587-8AFB-DA46-B6AF-E64573DB8585}"/>
              </a:ext>
            </a:extLst>
          </p:cNvPr>
          <p:cNvSpPr txBox="1"/>
          <p:nvPr/>
        </p:nvSpPr>
        <p:spPr>
          <a:xfrm>
            <a:off x="81248" y="1123950"/>
            <a:ext cx="2084654" cy="3416320"/>
          </a:xfrm>
          <a:prstGeom prst="rect">
            <a:avLst/>
          </a:prstGeom>
          <a:noFill/>
        </p:spPr>
        <p:txBody>
          <a:bodyPr wrap="square" rtlCol="0">
            <a:spAutoFit/>
          </a:bodyPr>
          <a:lstStyle/>
          <a:p>
            <a:pPr marL="285750" indent="-285750">
              <a:buFont typeface="Arial" panose="020B0604020202020204" pitchFamily="34" charset="0"/>
              <a:buChar char="•"/>
            </a:pPr>
            <a:r>
              <a:rPr lang="en-US" dirty="0"/>
              <a:t>So, we have 5 regions to check: CA, A, AB, above the triangle, and below the triangle!</a:t>
            </a:r>
          </a:p>
          <a:p>
            <a:pPr marL="285750" indent="-285750">
              <a:buFont typeface="Arial" panose="020B0604020202020204" pitchFamily="34" charset="0"/>
              <a:buChar char="•"/>
            </a:pPr>
            <a:r>
              <a:rPr lang="en-US" dirty="0"/>
              <a:t>We use a bunch of dot and cross products to decide which region the origin is in </a:t>
            </a:r>
          </a:p>
        </p:txBody>
      </p:sp>
    </p:spTree>
    <p:extLst>
      <p:ext uri="{BB962C8B-B14F-4D97-AF65-F5344CB8AC3E}">
        <p14:creationId xmlns:p14="http://schemas.microsoft.com/office/powerpoint/2010/main" val="24594943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2-Simplex Pseudocode</a:t>
            </a:r>
          </a:p>
        </p:txBody>
      </p:sp>
      <p:sp>
        <p:nvSpPr>
          <p:cNvPr id="28" name="TextBox 27">
            <a:extLst>
              <a:ext uri="{FF2B5EF4-FFF2-40B4-BE49-F238E27FC236}">
                <a16:creationId xmlns:a16="http://schemas.microsoft.com/office/drawing/2014/main" id="{E45E9B18-5977-BB4E-8050-63E4E1509E2A}"/>
              </a:ext>
            </a:extLst>
          </p:cNvPr>
          <p:cNvSpPr txBox="1"/>
          <p:nvPr/>
        </p:nvSpPr>
        <p:spPr>
          <a:xfrm>
            <a:off x="6934200" y="4404836"/>
            <a:ext cx="2209800" cy="738664"/>
          </a:xfrm>
          <a:prstGeom prst="rect">
            <a:avLst/>
          </a:prstGeom>
          <a:noFill/>
        </p:spPr>
        <p:txBody>
          <a:bodyPr wrap="square" rtlCol="0">
            <a:spAutoFit/>
          </a:bodyPr>
          <a:lstStyle/>
          <a:p>
            <a:r>
              <a:rPr lang="en-US" sz="1400" dirty="0"/>
              <a:t>Pseudocode from “Implementing GJK - 2006” by Casey </a:t>
            </a:r>
            <a:r>
              <a:rPr lang="en-US" sz="1400" dirty="0" err="1"/>
              <a:t>Muratori</a:t>
            </a:r>
            <a:endParaRPr lang="en-US" sz="1400" dirty="0"/>
          </a:p>
        </p:txBody>
      </p:sp>
      <p:sp>
        <p:nvSpPr>
          <p:cNvPr id="29" name="Content Placeholder 3">
            <a:extLst>
              <a:ext uri="{FF2B5EF4-FFF2-40B4-BE49-F238E27FC236}">
                <a16:creationId xmlns:a16="http://schemas.microsoft.com/office/drawing/2014/main" id="{189E785D-CD90-9843-9841-3D023EB61C3F}"/>
              </a:ext>
            </a:extLst>
          </p:cNvPr>
          <p:cNvSpPr>
            <a:spLocks noGrp="1"/>
          </p:cNvSpPr>
          <p:nvPr>
            <p:ph sz="half" idx="1"/>
          </p:nvPr>
        </p:nvSpPr>
        <p:spPr>
          <a:xfrm>
            <a:off x="2133600" y="1063229"/>
            <a:ext cx="8077200" cy="4080271"/>
          </a:xfrm>
        </p:spPr>
        <p:txBody>
          <a:bodyPr>
            <a:normAutofit fontScale="25000" lnSpcReduction="20000"/>
          </a:bodyPr>
          <a:lstStyle/>
          <a:p>
            <a:pPr marL="0" indent="0">
              <a:buNone/>
            </a:pPr>
            <a:r>
              <a:rPr lang="en-US" dirty="0">
                <a:latin typeface="Courier" pitchFamily="2" charset="0"/>
              </a:rPr>
              <a:t>simplex2_case(simplex, D):</a:t>
            </a:r>
          </a:p>
          <a:p>
            <a:pPr marL="0" indent="0">
              <a:buNone/>
            </a:pPr>
            <a:r>
              <a:rPr lang="en-US" dirty="0">
                <a:latin typeface="Courier" pitchFamily="2" charset="0"/>
              </a:rPr>
              <a:t>  A = simplex[2] // newest vertex in the simplex</a:t>
            </a:r>
          </a:p>
          <a:p>
            <a:pPr marL="0" indent="0">
              <a:buNone/>
            </a:pPr>
            <a:r>
              <a:rPr lang="en-US" dirty="0">
                <a:latin typeface="Courier" pitchFamily="2" charset="0"/>
              </a:rPr>
              <a:t>  B = simplex[1] </a:t>
            </a:r>
          </a:p>
          <a:p>
            <a:pPr marL="0" indent="0">
              <a:buNone/>
            </a:pPr>
            <a:r>
              <a:rPr lang="en-US" dirty="0">
                <a:latin typeface="Courier" pitchFamily="2" charset="0"/>
              </a:rPr>
              <a:t>  C = simplex[0]</a:t>
            </a:r>
          </a:p>
          <a:p>
            <a:pPr marL="0" indent="0">
              <a:buNone/>
            </a:pPr>
            <a:endParaRPr lang="en-US" dirty="0">
              <a:latin typeface="Courier" pitchFamily="2" charset="0"/>
            </a:endParaRPr>
          </a:p>
          <a:p>
            <a:pPr marL="0" indent="0">
              <a:buNone/>
            </a:pPr>
            <a:r>
              <a:rPr lang="en-US" dirty="0">
                <a:latin typeface="Courier" pitchFamily="2" charset="0"/>
              </a:rPr>
              <a:t>  // let’s arbitrarily say this normal points “above” the triangle (in the previous slides, this normal would point at us) </a:t>
            </a:r>
          </a:p>
          <a:p>
            <a:pPr marL="0" indent="0">
              <a:buNone/>
            </a:pPr>
            <a:r>
              <a:rPr lang="en-US" dirty="0">
                <a:latin typeface="Courier" pitchFamily="2" charset="0"/>
              </a:rPr>
              <a:t>  // this way, we don’t have to maintain a winding order</a:t>
            </a:r>
          </a:p>
          <a:p>
            <a:pPr marL="0" indent="0">
              <a:buNone/>
            </a:pPr>
            <a:r>
              <a:rPr lang="en-US" dirty="0">
                <a:latin typeface="Courier" pitchFamily="2" charset="0"/>
              </a:rPr>
              <a:t>  normal = cross(B-A,C-A)</a:t>
            </a:r>
          </a:p>
          <a:p>
            <a:pPr marL="0" indent="0">
              <a:buNone/>
            </a:pPr>
            <a:endParaRPr lang="en-US" dirty="0">
              <a:latin typeface="Courier" pitchFamily="2" charset="0"/>
            </a:endParaRPr>
          </a:p>
          <a:p>
            <a:pPr marL="0" indent="0">
              <a:buNone/>
            </a:pPr>
            <a:r>
              <a:rPr lang="en-US" dirty="0">
                <a:latin typeface="Courier" pitchFamily="2" charset="0"/>
              </a:rPr>
              <a:t>  if dot(cross(normal, C-A), -A) &gt; 0: // true if origin is in CA region or A region</a:t>
            </a:r>
          </a:p>
          <a:p>
            <a:pPr marL="0" indent="0">
              <a:buNone/>
            </a:pPr>
            <a:r>
              <a:rPr lang="en-US" dirty="0">
                <a:latin typeface="Courier" pitchFamily="2" charset="0"/>
              </a:rPr>
              <a:t>    if dot(C-A, -A) &gt; 0: // true if origin is in CA region</a:t>
            </a:r>
          </a:p>
          <a:p>
            <a:pPr marL="0" indent="0">
              <a:buNone/>
            </a:pPr>
            <a:r>
              <a:rPr lang="en-US" dirty="0">
                <a:latin typeface="Courier" pitchFamily="2" charset="0"/>
              </a:rPr>
              <a:t>      simplex = [C,A]</a:t>
            </a:r>
          </a:p>
          <a:p>
            <a:pPr marL="0" indent="0">
              <a:buNone/>
            </a:pPr>
            <a:r>
              <a:rPr lang="en-US" dirty="0">
                <a:latin typeface="Courier" pitchFamily="2" charset="0"/>
              </a:rPr>
              <a:t>      D = cross(cross(C-A, -A), C-A)</a:t>
            </a:r>
          </a:p>
          <a:p>
            <a:pPr marL="0" indent="0">
              <a:buNone/>
            </a:pPr>
            <a:r>
              <a:rPr lang="en-US" dirty="0">
                <a:latin typeface="Courier" pitchFamily="2" charset="0"/>
              </a:rPr>
              <a:t>      return</a:t>
            </a:r>
          </a:p>
          <a:p>
            <a:pPr marL="0" indent="0">
              <a:buNone/>
            </a:pPr>
            <a:r>
              <a:rPr lang="en-US" dirty="0">
                <a:latin typeface="Courier" pitchFamily="2" charset="0"/>
              </a:rPr>
              <a:t>    else: // executes if origin is in A region</a:t>
            </a:r>
          </a:p>
          <a:p>
            <a:pPr marL="0" indent="0">
              <a:buNone/>
            </a:pPr>
            <a:r>
              <a:rPr lang="en-US" dirty="0">
                <a:latin typeface="Courier" pitchFamily="2" charset="0"/>
              </a:rPr>
              <a:t>      simplex = [A]</a:t>
            </a:r>
          </a:p>
          <a:p>
            <a:pPr marL="0" indent="0">
              <a:buNone/>
            </a:pPr>
            <a:r>
              <a:rPr lang="en-US" dirty="0">
                <a:latin typeface="Courier" pitchFamily="2" charset="0"/>
              </a:rPr>
              <a:t>      D = -A</a:t>
            </a:r>
          </a:p>
          <a:p>
            <a:pPr marL="0" indent="0">
              <a:buNone/>
            </a:pPr>
            <a:r>
              <a:rPr lang="en-US" dirty="0">
                <a:latin typeface="Courier" pitchFamily="2" charset="0"/>
              </a:rPr>
              <a:t>      return</a:t>
            </a:r>
          </a:p>
          <a:p>
            <a:pPr marL="0" indent="0">
              <a:buNone/>
            </a:pPr>
            <a:r>
              <a:rPr lang="en-US" dirty="0">
                <a:latin typeface="Courier" pitchFamily="2" charset="0"/>
              </a:rPr>
              <a:t>  else:</a:t>
            </a:r>
          </a:p>
          <a:p>
            <a:pPr marL="0" indent="0">
              <a:buNone/>
            </a:pPr>
            <a:r>
              <a:rPr lang="en-US" dirty="0">
                <a:latin typeface="Courier" pitchFamily="2" charset="0"/>
              </a:rPr>
              <a:t>    if dot(cross(B-A, normal), -A) &gt; 0: // true if the origin is in BA region or A region</a:t>
            </a:r>
          </a:p>
          <a:p>
            <a:pPr marL="0" indent="0">
              <a:buNone/>
            </a:pPr>
            <a:r>
              <a:rPr lang="en-US" dirty="0">
                <a:latin typeface="Courier" pitchFamily="2" charset="0"/>
              </a:rPr>
              <a:t>      if dot(B-A, -A) &gt; 0: // true if origin is in BA region</a:t>
            </a:r>
          </a:p>
          <a:p>
            <a:pPr marL="0" indent="0">
              <a:buNone/>
            </a:pPr>
            <a:r>
              <a:rPr lang="en-US" dirty="0">
                <a:latin typeface="Courier" pitchFamily="2" charset="0"/>
              </a:rPr>
              <a:t>        simplex = [B,A]</a:t>
            </a:r>
          </a:p>
          <a:p>
            <a:pPr marL="0" indent="0">
              <a:buNone/>
            </a:pPr>
            <a:r>
              <a:rPr lang="en-US" dirty="0">
                <a:latin typeface="Courier" pitchFamily="2" charset="0"/>
              </a:rPr>
              <a:t>        D = cross(cross(B-A, -A), B-A)</a:t>
            </a:r>
          </a:p>
          <a:p>
            <a:pPr marL="0" indent="0">
              <a:buNone/>
            </a:pPr>
            <a:r>
              <a:rPr lang="en-US" dirty="0">
                <a:latin typeface="Courier" pitchFamily="2" charset="0"/>
              </a:rPr>
              <a:t>        return</a:t>
            </a:r>
          </a:p>
          <a:p>
            <a:pPr marL="0" indent="0">
              <a:buNone/>
            </a:pPr>
            <a:r>
              <a:rPr lang="en-US" dirty="0">
                <a:latin typeface="Courier" pitchFamily="2" charset="0"/>
              </a:rPr>
              <a:t>      else: // executes if origin is in A region</a:t>
            </a:r>
          </a:p>
          <a:p>
            <a:pPr marL="0" indent="0">
              <a:buNone/>
            </a:pPr>
            <a:r>
              <a:rPr lang="en-US" dirty="0">
                <a:latin typeface="Courier" pitchFamily="2" charset="0"/>
              </a:rPr>
              <a:t>        simplex = [A]</a:t>
            </a:r>
          </a:p>
          <a:p>
            <a:pPr marL="0" indent="0">
              <a:buNone/>
            </a:pPr>
            <a:r>
              <a:rPr lang="en-US" dirty="0">
                <a:latin typeface="Courier" pitchFamily="2" charset="0"/>
              </a:rPr>
              <a:t>        D = -A</a:t>
            </a:r>
          </a:p>
          <a:p>
            <a:pPr marL="0" indent="0">
              <a:buNone/>
            </a:pPr>
            <a:r>
              <a:rPr lang="en-US" dirty="0">
                <a:latin typeface="Courier" pitchFamily="2" charset="0"/>
              </a:rPr>
              <a:t>        return</a:t>
            </a:r>
          </a:p>
          <a:p>
            <a:pPr marL="0" indent="0">
              <a:buNone/>
            </a:pPr>
            <a:r>
              <a:rPr lang="en-US" dirty="0">
                <a:latin typeface="Courier" pitchFamily="2" charset="0"/>
              </a:rPr>
              <a:t>    else: // executes if origin is above or below the triangle</a:t>
            </a:r>
          </a:p>
          <a:p>
            <a:pPr marL="0" indent="0">
              <a:buNone/>
            </a:pPr>
            <a:r>
              <a:rPr lang="en-US" dirty="0">
                <a:latin typeface="Courier" pitchFamily="2" charset="0"/>
              </a:rPr>
              <a:t>      if dot(normal, -A) &gt; 0: // true if origin is above triangle</a:t>
            </a:r>
          </a:p>
          <a:p>
            <a:pPr marL="0" indent="0">
              <a:buNone/>
            </a:pPr>
            <a:r>
              <a:rPr lang="en-US" dirty="0">
                <a:latin typeface="Courier" pitchFamily="2" charset="0"/>
              </a:rPr>
              <a:t>        simplex = [A,B,C]</a:t>
            </a:r>
          </a:p>
          <a:p>
            <a:pPr marL="0" indent="0">
              <a:buNone/>
            </a:pPr>
            <a:r>
              <a:rPr lang="en-US" dirty="0">
                <a:latin typeface="Courier" pitchFamily="2" charset="0"/>
              </a:rPr>
              <a:t>        D = normal </a:t>
            </a:r>
          </a:p>
          <a:p>
            <a:pPr marL="0" indent="0">
              <a:buNone/>
            </a:pPr>
            <a:r>
              <a:rPr lang="en-US" dirty="0">
                <a:latin typeface="Courier" pitchFamily="2" charset="0"/>
              </a:rPr>
              <a:t>        return</a:t>
            </a:r>
          </a:p>
          <a:p>
            <a:pPr marL="0" indent="0">
              <a:buNone/>
            </a:pPr>
            <a:r>
              <a:rPr lang="en-US" dirty="0">
                <a:latin typeface="Courier" pitchFamily="2" charset="0"/>
              </a:rPr>
              <a:t>      else: // executes if origin is below triangle</a:t>
            </a:r>
          </a:p>
          <a:p>
            <a:pPr marL="0" indent="0">
              <a:buNone/>
            </a:pPr>
            <a:r>
              <a:rPr lang="en-US" dirty="0">
                <a:latin typeface="Courier" pitchFamily="2" charset="0"/>
              </a:rPr>
              <a:t>        simplex = [A,B,C]</a:t>
            </a:r>
          </a:p>
          <a:p>
            <a:pPr marL="0" indent="0">
              <a:buNone/>
            </a:pPr>
            <a:r>
              <a:rPr lang="en-US" dirty="0">
                <a:latin typeface="Courier" pitchFamily="2" charset="0"/>
              </a:rPr>
              <a:t>        D =  -normal</a:t>
            </a:r>
          </a:p>
          <a:p>
            <a:pPr marL="0" indent="0">
              <a:buNone/>
            </a:pPr>
            <a:r>
              <a:rPr lang="en-US" dirty="0">
                <a:latin typeface="Courier" pitchFamily="2" charset="0"/>
              </a:rPr>
              <a:t>        return</a:t>
            </a:r>
          </a:p>
          <a:p>
            <a:pPr marL="0" indent="0">
              <a:buNone/>
            </a:pPr>
            <a:endParaRPr lang="en-US" sz="1300" dirty="0">
              <a:latin typeface="Courier" pitchFamily="2" charset="0"/>
            </a:endParaRPr>
          </a:p>
          <a:p>
            <a:pPr marL="0" indent="0">
              <a:buNone/>
            </a:pPr>
            <a:endParaRPr lang="en-US" sz="1300" dirty="0">
              <a:latin typeface="Courier" pitchFamily="2" charset="0"/>
            </a:endParaRPr>
          </a:p>
          <a:p>
            <a:pPr marL="0" indent="0">
              <a:buNone/>
            </a:pPr>
            <a:endParaRPr lang="en-US" sz="1300" dirty="0">
              <a:latin typeface="Courier" pitchFamily="2" charset="0"/>
            </a:endParaRPr>
          </a:p>
          <a:p>
            <a:pPr marL="0" indent="0">
              <a:buNone/>
            </a:pPr>
            <a:r>
              <a:rPr lang="en-US" sz="1300" dirty="0">
                <a:latin typeface="Courier" pitchFamily="2" charset="0"/>
              </a:rPr>
              <a:t>  </a:t>
            </a:r>
          </a:p>
          <a:p>
            <a:pPr marL="0" indent="0">
              <a:buNone/>
            </a:pPr>
            <a:r>
              <a:rPr lang="en-US" sz="1200" dirty="0">
                <a:latin typeface="Courier" pitchFamily="2" charset="0"/>
              </a:rPr>
              <a:t>  </a:t>
            </a:r>
          </a:p>
        </p:txBody>
      </p:sp>
    </p:spTree>
    <p:extLst>
      <p:ext uri="{BB962C8B-B14F-4D97-AF65-F5344CB8AC3E}">
        <p14:creationId xmlns:p14="http://schemas.microsoft.com/office/powerpoint/2010/main" val="39970435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Handling the 3-Simplex</a:t>
            </a:r>
          </a:p>
        </p:txBody>
      </p:sp>
      <p:sp>
        <p:nvSpPr>
          <p:cNvPr id="3" name="Content Placeholder 2">
            <a:extLst>
              <a:ext uri="{FF2B5EF4-FFF2-40B4-BE49-F238E27FC236}">
                <a16:creationId xmlns:a16="http://schemas.microsoft.com/office/drawing/2014/main" id="{54EDF575-EFC8-3E49-A071-E3A9279EAFA5}"/>
              </a:ext>
            </a:extLst>
          </p:cNvPr>
          <p:cNvSpPr>
            <a:spLocks noGrp="1"/>
          </p:cNvSpPr>
          <p:nvPr>
            <p:ph sz="half" idx="1"/>
          </p:nvPr>
        </p:nvSpPr>
        <p:spPr>
          <a:xfrm>
            <a:off x="457200" y="1200150"/>
            <a:ext cx="7924800" cy="3657599"/>
          </a:xfrm>
        </p:spPr>
        <p:txBody>
          <a:bodyPr>
            <a:normAutofit lnSpcReduction="10000"/>
          </a:bodyPr>
          <a:lstStyle/>
          <a:p>
            <a:r>
              <a:rPr lang="en-US" dirty="0"/>
              <a:t>Remember that we want a simplex with at most 4 vertices!</a:t>
            </a:r>
          </a:p>
          <a:p>
            <a:r>
              <a:rPr lang="en-US" dirty="0"/>
              <a:t>When we have a 3-simplex (tetrahedron), we just reduce the problem back to the 2-simplex case</a:t>
            </a:r>
          </a:p>
          <a:p>
            <a:pPr lvl="1"/>
            <a:r>
              <a:rPr lang="en-US" dirty="0"/>
              <a:t>Given a tetrahedron where vertex </a:t>
            </a:r>
            <a:r>
              <a:rPr lang="en-US" i="1" dirty="0"/>
              <a:t>A</a:t>
            </a:r>
            <a:r>
              <a:rPr lang="en-US" dirty="0"/>
              <a:t> is the newest vertex, we calculate which of the planes of faces ABC, ABD, and ACD is closest to the origin</a:t>
            </a:r>
          </a:p>
          <a:p>
            <a:pPr lvl="1"/>
            <a:r>
              <a:rPr lang="en-US" dirty="0"/>
              <a:t>Make sure the closest plane is actually facing the origin</a:t>
            </a:r>
          </a:p>
          <a:p>
            <a:pPr lvl="1"/>
            <a:r>
              <a:rPr lang="en-US" dirty="0"/>
              <a:t>Then we just run our 2-simplex code on that face!</a:t>
            </a:r>
          </a:p>
        </p:txBody>
      </p:sp>
    </p:spTree>
    <p:extLst>
      <p:ext uri="{BB962C8B-B14F-4D97-AF65-F5344CB8AC3E}">
        <p14:creationId xmlns:p14="http://schemas.microsoft.com/office/powerpoint/2010/main" val="273798155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Verifying the Simplex</a:t>
            </a:r>
          </a:p>
        </p:txBody>
      </p:sp>
      <p:sp>
        <p:nvSpPr>
          <p:cNvPr id="4" name="Content Placeholder 3">
            <a:extLst>
              <a:ext uri="{FF2B5EF4-FFF2-40B4-BE49-F238E27FC236}">
                <a16:creationId xmlns:a16="http://schemas.microsoft.com/office/drawing/2014/main" id="{4DDBDBE1-A815-F549-8654-F9AEEA409A30}"/>
              </a:ext>
            </a:extLst>
          </p:cNvPr>
          <p:cNvSpPr>
            <a:spLocks noGrp="1"/>
          </p:cNvSpPr>
          <p:nvPr>
            <p:ph sz="half" idx="1"/>
          </p:nvPr>
        </p:nvSpPr>
        <p:spPr>
          <a:xfrm>
            <a:off x="457200" y="1352550"/>
            <a:ext cx="4343400" cy="3886200"/>
          </a:xfrm>
        </p:spPr>
        <p:txBody>
          <a:bodyPr>
            <a:normAutofit fontScale="62500" lnSpcReduction="20000"/>
          </a:bodyPr>
          <a:lstStyle/>
          <a:p>
            <a:r>
              <a:rPr lang="en-US" dirty="0"/>
              <a:t>We know we are done running GJK if we fail to pass the origin or if the simplex contains the origin</a:t>
            </a:r>
          </a:p>
          <a:p>
            <a:r>
              <a:rPr lang="en-US" dirty="0"/>
              <a:t>A 2-simplex contains the origin if the origin exists on the face of the triangle</a:t>
            </a:r>
          </a:p>
          <a:p>
            <a:pPr lvl="1"/>
            <a:r>
              <a:rPr lang="en-US" dirty="0"/>
              <a:t>We should first verify whether the origin exists in the plane of the triangle</a:t>
            </a:r>
          </a:p>
          <a:p>
            <a:pPr lvl="1"/>
            <a:r>
              <a:rPr lang="en-US" dirty="0"/>
              <a:t>If the origin exists in the plane of the triangle, then the simplex contains the origin if, when we take any edge of the simplex, the origin is on the same side of the edge as the vertex of the simplex opposite the edge</a:t>
            </a:r>
          </a:p>
          <a:p>
            <a:r>
              <a:rPr lang="en-US" dirty="0"/>
              <a:t>A 3-simplex contains the origin if, when we take any face of the simplex, the origin is on the same side of the face as the vertex of the simplex opposite the face</a:t>
            </a:r>
          </a:p>
        </p:txBody>
      </p:sp>
      <p:pic>
        <p:nvPicPr>
          <p:cNvPr id="7" name="Picture 6">
            <a:extLst>
              <a:ext uri="{FF2B5EF4-FFF2-40B4-BE49-F238E27FC236}">
                <a16:creationId xmlns:a16="http://schemas.microsoft.com/office/drawing/2014/main" id="{83D1E787-FF1A-A34B-A921-483336A0EF42}"/>
              </a:ext>
            </a:extLst>
          </p:cNvPr>
          <p:cNvPicPr>
            <a:picLocks noChangeAspect="1"/>
          </p:cNvPicPr>
          <p:nvPr/>
        </p:nvPicPr>
        <p:blipFill>
          <a:blip r:embed="rId2"/>
          <a:stretch>
            <a:fillRect/>
          </a:stretch>
        </p:blipFill>
        <p:spPr>
          <a:xfrm>
            <a:off x="4876800" y="1657350"/>
            <a:ext cx="4038600" cy="2271843"/>
          </a:xfrm>
          <a:prstGeom prst="rect">
            <a:avLst/>
          </a:prstGeom>
        </p:spPr>
      </p:pic>
    </p:spTree>
    <p:extLst>
      <p:ext uri="{BB962C8B-B14F-4D97-AF65-F5344CB8AC3E}">
        <p14:creationId xmlns:p14="http://schemas.microsoft.com/office/powerpoint/2010/main" val="51517593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Evaluating the </a:t>
            </a:r>
            <a:r>
              <a:rPr lang="en-US" dirty="0" err="1"/>
              <a:t>Minkowski</a:t>
            </a:r>
            <a:r>
              <a:rPr lang="en-US" dirty="0"/>
              <a:t> Difference Support function</a:t>
            </a:r>
          </a:p>
        </p:txBody>
      </p:sp>
      <p:sp>
        <p:nvSpPr>
          <p:cNvPr id="4" name="Content Placeholder 3">
            <a:extLst>
              <a:ext uri="{FF2B5EF4-FFF2-40B4-BE49-F238E27FC236}">
                <a16:creationId xmlns:a16="http://schemas.microsoft.com/office/drawing/2014/main" id="{4DDBDBE1-A815-F549-8654-F9AEEA409A30}"/>
              </a:ext>
            </a:extLst>
          </p:cNvPr>
          <p:cNvSpPr>
            <a:spLocks noGrp="1"/>
          </p:cNvSpPr>
          <p:nvPr>
            <p:ph sz="half" idx="1"/>
          </p:nvPr>
        </p:nvSpPr>
        <p:spPr>
          <a:xfrm>
            <a:off x="457200" y="1352550"/>
            <a:ext cx="8077200" cy="3505200"/>
          </a:xfrm>
        </p:spPr>
        <p:txBody>
          <a:bodyPr>
            <a:normAutofit/>
          </a:bodyPr>
          <a:lstStyle/>
          <a:p>
            <a:r>
              <a:rPr lang="en-US" dirty="0"/>
              <a:t>The </a:t>
            </a:r>
            <a:r>
              <a:rPr lang="en-US" dirty="0" err="1"/>
              <a:t>Minkowksi</a:t>
            </a:r>
            <a:r>
              <a:rPr lang="en-US" dirty="0"/>
              <a:t> difference is in world space</a:t>
            </a:r>
          </a:p>
          <a:p>
            <a:r>
              <a:rPr lang="en-US" dirty="0"/>
              <a:t>The support functions for our objects are in object space </a:t>
            </a:r>
          </a:p>
          <a:p>
            <a:r>
              <a:rPr lang="en-US" dirty="0"/>
              <a:t>The direction </a:t>
            </a:r>
            <a:r>
              <a:rPr lang="en-US" i="1" dirty="0"/>
              <a:t>D</a:t>
            </a:r>
            <a:r>
              <a:rPr lang="en-US" dirty="0"/>
              <a:t> is in world space</a:t>
            </a:r>
          </a:p>
          <a:p>
            <a:r>
              <a:rPr lang="en-US" dirty="0"/>
              <a:t>Then how do we calculate the </a:t>
            </a:r>
            <a:r>
              <a:rPr lang="en-US" dirty="0" err="1"/>
              <a:t>Minkowski</a:t>
            </a:r>
            <a:r>
              <a:rPr lang="en-US" dirty="0"/>
              <a:t> difference?</a:t>
            </a:r>
          </a:p>
        </p:txBody>
      </p:sp>
    </p:spTree>
    <p:extLst>
      <p:ext uri="{BB962C8B-B14F-4D97-AF65-F5344CB8AC3E}">
        <p14:creationId xmlns:p14="http://schemas.microsoft.com/office/powerpoint/2010/main" val="2627150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5F91-08AA-4F68-A154-DE5353E6E064}"/>
              </a:ext>
            </a:extLst>
          </p:cNvPr>
          <p:cNvSpPr>
            <a:spLocks noGrp="1"/>
          </p:cNvSpPr>
          <p:nvPr>
            <p:ph type="title"/>
          </p:nvPr>
        </p:nvSpPr>
        <p:spPr/>
        <p:txBody>
          <a:bodyPr/>
          <a:lstStyle/>
          <a:p>
            <a:r>
              <a:rPr lang="en-US" dirty="0"/>
              <a:t>Rotation Matrices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DBCDEF9-788C-4BEF-8304-799678EFDF10}"/>
                  </a:ext>
                </a:extLst>
              </p:cNvPr>
              <p:cNvSpPr>
                <a:spLocks noGrp="1"/>
              </p:cNvSpPr>
              <p:nvPr>
                <p:ph idx="1"/>
              </p:nvPr>
            </p:nvSpPr>
            <p:spPr/>
            <p:txBody>
              <a:bodyPr>
                <a:normAutofit fontScale="92500" lnSpcReduction="10000"/>
              </a:bodyPr>
              <a:lstStyle/>
              <a:p>
                <a:r>
                  <a:rPr lang="en-US" dirty="0"/>
                  <a:t>Rotation matrices are 3x3 orthogonal matrices with determinant 1</a:t>
                </a:r>
              </a:p>
              <a:p>
                <a:pPr lvl="1"/>
                <a:r>
                  <a:rPr lang="en-US" dirty="0"/>
                  <a:t>This means that the columns of the matrix form an orthonormal basis of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𝑅</m:t>
                        </m:r>
                      </m:e>
                      <m:sup>
                        <m:r>
                          <a:rPr lang="en-US" b="0" i="1" smtClean="0">
                            <a:latin typeface="Cambria Math" panose="02040503050406030204" pitchFamily="18" charset="0"/>
                          </a:rPr>
                          <m:t>3</m:t>
                        </m:r>
                      </m:sup>
                    </m:sSup>
                  </m:oMath>
                </a14:m>
                <a:r>
                  <a:rPr lang="en-US" dirty="0"/>
                  <a:t> (a set of pairwise orthogonal and normalized vectors that span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𝑅</m:t>
                        </m:r>
                      </m:e>
                      <m:sup>
                        <m:r>
                          <a:rPr lang="en-US" i="1">
                            <a:latin typeface="Cambria Math" panose="02040503050406030204" pitchFamily="18" charset="0"/>
                          </a:rPr>
                          <m:t>3</m:t>
                        </m:r>
                      </m:sup>
                    </m:sSup>
                  </m:oMath>
                </a14:m>
                <a:r>
                  <a:rPr lang="en-US" dirty="0"/>
                  <a:t>)</a:t>
                </a:r>
              </a:p>
              <a:p>
                <a:r>
                  <a:rPr lang="en-US" dirty="0"/>
                  <a:t>A rotation matrix says “x-axis, turn into my first column”, “y-axis, turn into my second column”, and “z-axis, turn into my third column”</a:t>
                </a:r>
              </a:p>
            </p:txBody>
          </p:sp>
        </mc:Choice>
        <mc:Fallback xmlns="">
          <p:sp>
            <p:nvSpPr>
              <p:cNvPr id="3" name="Content Placeholder 2">
                <a:extLst>
                  <a:ext uri="{FF2B5EF4-FFF2-40B4-BE49-F238E27FC236}">
                    <a16:creationId xmlns:a16="http://schemas.microsoft.com/office/drawing/2014/main" id="{0DBCDEF9-788C-4BEF-8304-799678EFDF10}"/>
                  </a:ext>
                </a:extLst>
              </p:cNvPr>
              <p:cNvSpPr>
                <a:spLocks noGrp="1" noRot="1" noChangeAspect="1" noMove="1" noResize="1" noEditPoints="1" noAdjustHandles="1" noChangeArrowheads="1" noChangeShapeType="1" noTextEdit="1"/>
              </p:cNvSpPr>
              <p:nvPr>
                <p:ph idx="1"/>
              </p:nvPr>
            </p:nvSpPr>
            <p:spPr>
              <a:blipFill>
                <a:blip r:embed="rId2"/>
                <a:stretch>
                  <a:fillRect l="-1698" t="-3180" r="-926"/>
                </a:stretch>
              </a:blipFill>
            </p:spPr>
            <p:txBody>
              <a:bodyPr/>
              <a:lstStyle/>
              <a:p>
                <a:r>
                  <a:rPr lang="en-US">
                    <a:noFill/>
                  </a:rPr>
                  <a:t> </a:t>
                </a:r>
              </a:p>
            </p:txBody>
          </p:sp>
        </mc:Fallback>
      </mc:AlternateContent>
    </p:spTree>
    <p:extLst>
      <p:ext uri="{BB962C8B-B14F-4D97-AF65-F5344CB8AC3E}">
        <p14:creationId xmlns:p14="http://schemas.microsoft.com/office/powerpoint/2010/main" val="81138455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Evaluating the </a:t>
            </a:r>
            <a:r>
              <a:rPr lang="en-US" dirty="0" err="1"/>
              <a:t>Minkowski</a:t>
            </a:r>
            <a:r>
              <a:rPr lang="en-US" dirty="0"/>
              <a:t> Difference Support function</a:t>
            </a:r>
          </a:p>
        </p:txBody>
      </p:sp>
      <p:sp>
        <p:nvSpPr>
          <p:cNvPr id="4" name="Content Placeholder 3">
            <a:extLst>
              <a:ext uri="{FF2B5EF4-FFF2-40B4-BE49-F238E27FC236}">
                <a16:creationId xmlns:a16="http://schemas.microsoft.com/office/drawing/2014/main" id="{4DDBDBE1-A815-F549-8654-F9AEEA409A30}"/>
              </a:ext>
            </a:extLst>
          </p:cNvPr>
          <p:cNvSpPr>
            <a:spLocks noGrp="1"/>
          </p:cNvSpPr>
          <p:nvPr>
            <p:ph sz="half" idx="1"/>
          </p:nvPr>
        </p:nvSpPr>
        <p:spPr>
          <a:xfrm>
            <a:off x="457200" y="1352550"/>
            <a:ext cx="8077200" cy="3505200"/>
          </a:xfrm>
        </p:spPr>
        <p:txBody>
          <a:bodyPr>
            <a:normAutofit lnSpcReduction="10000"/>
          </a:bodyPr>
          <a:lstStyle/>
          <a:p>
            <a:pPr marL="514350" indent="-514350">
              <a:buFont typeface="+mj-lt"/>
              <a:buAutoNum type="arabicPeriod"/>
            </a:pPr>
            <a:r>
              <a:rPr lang="en-US" dirty="0"/>
              <a:t>We have objects 1 and 2</a:t>
            </a:r>
          </a:p>
          <a:p>
            <a:pPr marL="514350" indent="-514350">
              <a:buFont typeface="+mj-lt"/>
              <a:buAutoNum type="arabicPeriod"/>
            </a:pPr>
            <a:r>
              <a:rPr lang="en-US" dirty="0"/>
              <a:t>Convert </a:t>
            </a:r>
            <a:r>
              <a:rPr lang="en-US" i="1" dirty="0"/>
              <a:t>D</a:t>
            </a:r>
            <a:r>
              <a:rPr lang="en-US" dirty="0"/>
              <a:t> into the object space of objects 1 and 2 to get </a:t>
            </a:r>
            <a:r>
              <a:rPr lang="en-US" i="1" dirty="0"/>
              <a:t>D</a:t>
            </a:r>
            <a:r>
              <a:rPr lang="en-US" i="1" baseline="-25000" dirty="0"/>
              <a:t>1</a:t>
            </a:r>
            <a:r>
              <a:rPr lang="en-US" i="1" dirty="0"/>
              <a:t> and D</a:t>
            </a:r>
            <a:r>
              <a:rPr lang="en-US" baseline="-25000" dirty="0"/>
              <a:t>2</a:t>
            </a:r>
          </a:p>
          <a:p>
            <a:pPr marL="514350" indent="-514350">
              <a:buFont typeface="+mj-lt"/>
              <a:buAutoNum type="arabicPeriod"/>
            </a:pPr>
            <a:r>
              <a:rPr lang="en-US" dirty="0"/>
              <a:t>Evaluate the support function of object 1 using </a:t>
            </a:r>
            <a:r>
              <a:rPr lang="en-US" i="1" dirty="0"/>
              <a:t>D</a:t>
            </a:r>
            <a:r>
              <a:rPr lang="en-US" i="1" baseline="-25000" dirty="0"/>
              <a:t>1</a:t>
            </a:r>
            <a:r>
              <a:rPr lang="en-US" i="1" dirty="0"/>
              <a:t> </a:t>
            </a:r>
            <a:r>
              <a:rPr lang="en-US" dirty="0"/>
              <a:t>and</a:t>
            </a:r>
            <a:r>
              <a:rPr lang="en-US" i="1" dirty="0"/>
              <a:t> </a:t>
            </a:r>
            <a:r>
              <a:rPr lang="en-US" dirty="0"/>
              <a:t>evaluate the support function of object 2 using </a:t>
            </a:r>
            <a:r>
              <a:rPr lang="en-US" i="1" dirty="0"/>
              <a:t>D</a:t>
            </a:r>
            <a:r>
              <a:rPr lang="en-US" i="1" baseline="-25000" dirty="0"/>
              <a:t>2</a:t>
            </a:r>
            <a:r>
              <a:rPr lang="en-US" dirty="0"/>
              <a:t> to get points </a:t>
            </a:r>
            <a:r>
              <a:rPr lang="en-US" i="1" dirty="0"/>
              <a:t>p</a:t>
            </a:r>
            <a:r>
              <a:rPr lang="en-US" i="1" baseline="-25000" dirty="0"/>
              <a:t>1</a:t>
            </a:r>
            <a:r>
              <a:rPr lang="en-US" i="1" dirty="0"/>
              <a:t> </a:t>
            </a:r>
            <a:r>
              <a:rPr lang="en-US" dirty="0"/>
              <a:t>and </a:t>
            </a:r>
            <a:r>
              <a:rPr lang="en-US" i="1" dirty="0"/>
              <a:t>p</a:t>
            </a:r>
            <a:r>
              <a:rPr lang="en-US" i="1" baseline="-25000" dirty="0"/>
              <a:t>2</a:t>
            </a:r>
            <a:r>
              <a:rPr lang="en-US" i="1" dirty="0"/>
              <a:t> </a:t>
            </a:r>
            <a:endParaRPr lang="en-US" dirty="0"/>
          </a:p>
          <a:p>
            <a:pPr marL="514350" indent="-514350">
              <a:buFont typeface="+mj-lt"/>
              <a:buAutoNum type="arabicPeriod"/>
            </a:pPr>
            <a:r>
              <a:rPr lang="en-US" dirty="0"/>
              <a:t>Convert </a:t>
            </a:r>
            <a:r>
              <a:rPr lang="en-US" i="1" dirty="0"/>
              <a:t>p</a:t>
            </a:r>
            <a:r>
              <a:rPr lang="en-US" i="1" baseline="-25000" dirty="0"/>
              <a:t>1</a:t>
            </a:r>
            <a:r>
              <a:rPr lang="en-US" i="1" dirty="0"/>
              <a:t> </a:t>
            </a:r>
            <a:r>
              <a:rPr lang="en-US" dirty="0"/>
              <a:t>and </a:t>
            </a:r>
            <a:r>
              <a:rPr lang="en-US" i="1" dirty="0"/>
              <a:t>p</a:t>
            </a:r>
            <a:r>
              <a:rPr lang="en-US" i="1" baseline="-25000" dirty="0"/>
              <a:t>2</a:t>
            </a:r>
            <a:r>
              <a:rPr lang="en-US" i="1" dirty="0"/>
              <a:t> </a:t>
            </a:r>
            <a:r>
              <a:rPr lang="en-US" dirty="0"/>
              <a:t>to world space to get </a:t>
            </a:r>
            <a:r>
              <a:rPr lang="en-US" i="1" dirty="0"/>
              <a:t>P</a:t>
            </a:r>
            <a:r>
              <a:rPr lang="en-US" i="1" baseline="-25000" dirty="0"/>
              <a:t>1</a:t>
            </a:r>
            <a:r>
              <a:rPr lang="en-US" i="1" dirty="0"/>
              <a:t> </a:t>
            </a:r>
            <a:r>
              <a:rPr lang="en-US" dirty="0"/>
              <a:t>and </a:t>
            </a:r>
            <a:r>
              <a:rPr lang="en-US" i="1" dirty="0"/>
              <a:t>P</a:t>
            </a:r>
            <a:r>
              <a:rPr lang="en-US" i="1" baseline="-25000" dirty="0"/>
              <a:t>2</a:t>
            </a:r>
            <a:r>
              <a:rPr lang="en-US" dirty="0"/>
              <a:t> and then return the difference of </a:t>
            </a:r>
            <a:r>
              <a:rPr lang="en-US" i="1" dirty="0"/>
              <a:t>P</a:t>
            </a:r>
            <a:r>
              <a:rPr lang="en-US" i="1" baseline="-25000" dirty="0"/>
              <a:t>1 </a:t>
            </a:r>
            <a:r>
              <a:rPr lang="en-US" dirty="0"/>
              <a:t>and</a:t>
            </a:r>
            <a:r>
              <a:rPr lang="en-US" i="1" dirty="0"/>
              <a:t> P</a:t>
            </a:r>
            <a:r>
              <a:rPr lang="en-US" i="1" baseline="-25000" dirty="0"/>
              <a:t>2</a:t>
            </a:r>
            <a:r>
              <a:rPr lang="en-US" dirty="0"/>
              <a:t> </a:t>
            </a:r>
          </a:p>
        </p:txBody>
      </p:sp>
    </p:spTree>
    <p:extLst>
      <p:ext uri="{BB962C8B-B14F-4D97-AF65-F5344CB8AC3E}">
        <p14:creationId xmlns:p14="http://schemas.microsoft.com/office/powerpoint/2010/main" val="222500288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Are we done yet?</a:t>
            </a:r>
          </a:p>
        </p:txBody>
      </p:sp>
      <p:sp>
        <p:nvSpPr>
          <p:cNvPr id="3" name="Content Placeholder 2">
            <a:extLst>
              <a:ext uri="{FF2B5EF4-FFF2-40B4-BE49-F238E27FC236}">
                <a16:creationId xmlns:a16="http://schemas.microsoft.com/office/drawing/2014/main" id="{54EDF575-EFC8-3E49-A071-E3A9279EAFA5}"/>
              </a:ext>
            </a:extLst>
          </p:cNvPr>
          <p:cNvSpPr>
            <a:spLocks noGrp="1"/>
          </p:cNvSpPr>
          <p:nvPr>
            <p:ph sz="half" idx="1"/>
          </p:nvPr>
        </p:nvSpPr>
        <p:spPr>
          <a:xfrm>
            <a:off x="457200" y="1200151"/>
            <a:ext cx="7010400" cy="3394472"/>
          </a:xfrm>
        </p:spPr>
        <p:txBody>
          <a:bodyPr>
            <a:normAutofit fontScale="85000" lnSpcReduction="10000"/>
          </a:bodyPr>
          <a:lstStyle/>
          <a:p>
            <a:r>
              <a:rPr lang="en-US" dirty="0"/>
              <a:t>So, we have everything we need to implement the GJK algorithm!</a:t>
            </a:r>
          </a:p>
          <a:p>
            <a:r>
              <a:rPr lang="en-US" dirty="0"/>
              <a:t>But the GJK algorithm gives us a </a:t>
            </a:r>
            <a:r>
              <a:rPr lang="en-US" dirty="0" err="1"/>
              <a:t>boolean</a:t>
            </a:r>
            <a:r>
              <a:rPr lang="en-US" dirty="0"/>
              <a:t> indicating whether there was collision (and a simplex containing the origin if there was a collision)</a:t>
            </a:r>
          </a:p>
          <a:p>
            <a:r>
              <a:rPr lang="en-US" dirty="0"/>
              <a:t>Don’t we want a minimum translation vector (MTV)?</a:t>
            </a:r>
          </a:p>
          <a:p>
            <a:pPr lvl="1"/>
            <a:r>
              <a:rPr lang="en-US" dirty="0"/>
              <a:t>We need to know how to resolve the collision once we know it is occurring</a:t>
            </a:r>
          </a:p>
          <a:p>
            <a:r>
              <a:rPr lang="en-US" dirty="0"/>
              <a:t>Introducing…</a:t>
            </a:r>
          </a:p>
          <a:p>
            <a:endParaRPr lang="en-US" dirty="0"/>
          </a:p>
        </p:txBody>
      </p:sp>
    </p:spTree>
    <p:extLst>
      <p:ext uri="{BB962C8B-B14F-4D97-AF65-F5344CB8AC3E}">
        <p14:creationId xmlns:p14="http://schemas.microsoft.com/office/powerpoint/2010/main" val="38262145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573ED2-B32C-664C-AC7D-8E34C1D9A9A5}"/>
              </a:ext>
            </a:extLst>
          </p:cNvPr>
          <p:cNvPicPr>
            <a:picLocks noChangeAspect="1"/>
          </p:cNvPicPr>
          <p:nvPr/>
        </p:nvPicPr>
        <p:blipFill rotWithShape="1">
          <a:blip r:embed="rId2">
            <a:alphaModFix amt="50000"/>
          </a:blip>
          <a:srcRect/>
          <a:stretch/>
        </p:blipFill>
        <p:spPr>
          <a:xfrm>
            <a:off x="20" y="10"/>
            <a:ext cx="9143980" cy="5143490"/>
          </a:xfrm>
          <a:prstGeom prst="rect">
            <a:avLst/>
          </a:prstGeom>
        </p:spPr>
      </p:pic>
      <p:sp>
        <p:nvSpPr>
          <p:cNvPr id="2" name="Title 1"/>
          <p:cNvSpPr>
            <a:spLocks noGrp="1"/>
          </p:cNvSpPr>
          <p:nvPr>
            <p:ph type="ctrTitle"/>
          </p:nvPr>
        </p:nvSpPr>
        <p:spPr>
          <a:xfrm>
            <a:off x="1143000" y="841771"/>
            <a:ext cx="6858000" cy="2175389"/>
          </a:xfrm>
        </p:spPr>
        <p:txBody>
          <a:bodyPr>
            <a:normAutofit/>
          </a:bodyPr>
          <a:lstStyle/>
          <a:p>
            <a:r>
              <a:rPr lang="en-US" dirty="0">
                <a:ln>
                  <a:solidFill>
                    <a:srgbClr val="000000"/>
                  </a:solidFill>
                </a:ln>
                <a:solidFill>
                  <a:srgbClr val="FFFFFF"/>
                </a:solidFill>
              </a:rPr>
              <a:t>Class 4</a:t>
            </a:r>
          </a:p>
        </p:txBody>
      </p:sp>
      <p:sp>
        <p:nvSpPr>
          <p:cNvPr id="3" name="Subtitle 2"/>
          <p:cNvSpPr>
            <a:spLocks noGrp="1"/>
          </p:cNvSpPr>
          <p:nvPr>
            <p:ph type="subTitle" idx="1"/>
          </p:nvPr>
        </p:nvSpPr>
        <p:spPr>
          <a:xfrm>
            <a:off x="1143000" y="3119553"/>
            <a:ext cx="6858000" cy="823796"/>
          </a:xfrm>
        </p:spPr>
        <p:txBody>
          <a:bodyPr>
            <a:normAutofit fontScale="92500"/>
          </a:bodyPr>
          <a:lstStyle/>
          <a:p>
            <a:r>
              <a:rPr lang="en-US" dirty="0">
                <a:ln>
                  <a:solidFill>
                    <a:srgbClr val="000000"/>
                  </a:solidFill>
                </a:ln>
                <a:solidFill>
                  <a:srgbClr val="FFFFFF"/>
                </a:solidFill>
              </a:rPr>
              <a:t>Expanding Polytope Algorithm (EPA)</a:t>
            </a:r>
          </a:p>
        </p:txBody>
      </p:sp>
    </p:spTree>
    <p:extLst>
      <p:ext uri="{BB962C8B-B14F-4D97-AF65-F5344CB8AC3E}">
        <p14:creationId xmlns:p14="http://schemas.microsoft.com/office/powerpoint/2010/main" val="128308312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p:sp>
        <p:nvSpPr>
          <p:cNvPr id="3" name="Content Placeholder 2">
            <a:extLst>
              <a:ext uri="{FF2B5EF4-FFF2-40B4-BE49-F238E27FC236}">
                <a16:creationId xmlns:a16="http://schemas.microsoft.com/office/drawing/2014/main" id="{54EDF575-EFC8-3E49-A071-E3A9279EAFA5}"/>
              </a:ext>
            </a:extLst>
          </p:cNvPr>
          <p:cNvSpPr>
            <a:spLocks noGrp="1"/>
          </p:cNvSpPr>
          <p:nvPr>
            <p:ph sz="half" idx="1"/>
          </p:nvPr>
        </p:nvSpPr>
        <p:spPr>
          <a:xfrm>
            <a:off x="457200" y="1200150"/>
            <a:ext cx="8077200" cy="3581399"/>
          </a:xfrm>
        </p:spPr>
        <p:txBody>
          <a:bodyPr>
            <a:normAutofit fontScale="62500" lnSpcReduction="20000"/>
          </a:bodyPr>
          <a:lstStyle/>
          <a:p>
            <a:r>
              <a:rPr lang="en-US" dirty="0"/>
              <a:t>If there was a collision, then we must resolve it (i.e. stop the objects from intersecting)</a:t>
            </a:r>
          </a:p>
          <a:p>
            <a:pPr lvl="1"/>
            <a:r>
              <a:rPr lang="en-US" dirty="0"/>
              <a:t>We get a simplex containing the origin from the GJK algorithm if there was a collision</a:t>
            </a:r>
          </a:p>
          <a:p>
            <a:r>
              <a:rPr lang="en-US" dirty="0"/>
              <a:t>It turns out that the </a:t>
            </a:r>
            <a:r>
              <a:rPr lang="en-US" b="1" dirty="0"/>
              <a:t>minimum translation vector (MTV) is the vector connecting the origin to the point on the </a:t>
            </a:r>
            <a:r>
              <a:rPr lang="en-US" b="1" dirty="0" err="1"/>
              <a:t>Minkowski</a:t>
            </a:r>
            <a:r>
              <a:rPr lang="en-US" b="1" dirty="0"/>
              <a:t> difference closest to the origin</a:t>
            </a:r>
          </a:p>
          <a:p>
            <a:pPr lvl="1"/>
            <a:r>
              <a:rPr lang="en-US" dirty="0"/>
              <a:t>In other words, if point </a:t>
            </a:r>
            <a:r>
              <a:rPr lang="en-US" i="1" dirty="0"/>
              <a:t>A</a:t>
            </a:r>
            <a:r>
              <a:rPr lang="en-US" dirty="0"/>
              <a:t> is the point on the </a:t>
            </a:r>
            <a:r>
              <a:rPr lang="en-US" dirty="0" err="1"/>
              <a:t>Minkowski</a:t>
            </a:r>
            <a:r>
              <a:rPr lang="en-US" dirty="0"/>
              <a:t> difference closest to the origin, then the MTV is </a:t>
            </a:r>
            <a:r>
              <a:rPr lang="en-US" i="1" dirty="0"/>
              <a:t>A</a:t>
            </a:r>
            <a:r>
              <a:rPr lang="en-US" dirty="0"/>
              <a:t>!</a:t>
            </a:r>
          </a:p>
          <a:p>
            <a:pPr lvl="1"/>
            <a:r>
              <a:rPr lang="en-US" dirty="0"/>
              <a:t>The goal of the Expanding Polytope Algorithm is to find the point on the </a:t>
            </a:r>
            <a:r>
              <a:rPr lang="en-US" dirty="0" err="1"/>
              <a:t>Minkowski</a:t>
            </a:r>
            <a:r>
              <a:rPr lang="en-US" dirty="0"/>
              <a:t> difference closest to the origin, so that we can use the MTV</a:t>
            </a:r>
          </a:p>
          <a:p>
            <a:r>
              <a:rPr lang="en-US" dirty="0"/>
              <a:t>Note that it does not make sense to use the Expanding Polytope Algorithm if there was not a collision, because in that case there is no need for an MTV</a:t>
            </a:r>
          </a:p>
          <a:p>
            <a:r>
              <a:rPr lang="en-US" dirty="0"/>
              <a:t>In fact, </a:t>
            </a:r>
            <a:r>
              <a:rPr lang="en-US" b="1" dirty="0"/>
              <a:t>the Expanding Polytope Algorithm (EPA) only works when we have a simplex of points in the </a:t>
            </a:r>
            <a:r>
              <a:rPr lang="en-US" b="1" dirty="0" err="1"/>
              <a:t>Minkowski</a:t>
            </a:r>
            <a:r>
              <a:rPr lang="en-US" b="1" dirty="0"/>
              <a:t> difference and this simplex contains the origin</a:t>
            </a:r>
          </a:p>
          <a:p>
            <a:pPr marL="457200" lvl="1" indent="0">
              <a:buNone/>
            </a:pPr>
            <a:r>
              <a:rPr lang="en-US" dirty="0"/>
              <a:t>	</a:t>
            </a:r>
          </a:p>
        </p:txBody>
      </p:sp>
    </p:spTree>
    <p:extLst>
      <p:ext uri="{BB962C8B-B14F-4D97-AF65-F5344CB8AC3E}">
        <p14:creationId xmlns:p14="http://schemas.microsoft.com/office/powerpoint/2010/main" val="299018076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p:cxnSp>
        <p:nvCxnSpPr>
          <p:cNvPr id="8" name="Straight Connector 7">
            <a:extLst>
              <a:ext uri="{FF2B5EF4-FFF2-40B4-BE49-F238E27FC236}">
                <a16:creationId xmlns:a16="http://schemas.microsoft.com/office/drawing/2014/main" id="{CCB8CAB0-09A2-294A-BC3C-CB0D7325D130}"/>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9" name="Straight Connector 8">
            <a:extLst>
              <a:ext uri="{FF2B5EF4-FFF2-40B4-BE49-F238E27FC236}">
                <a16:creationId xmlns:a16="http://schemas.microsoft.com/office/drawing/2014/main" id="{8BB3CA8E-425A-A44B-ABD0-16BA449D3DB9}"/>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11" name="Straight Connector 10">
            <a:extLst>
              <a:ext uri="{FF2B5EF4-FFF2-40B4-BE49-F238E27FC236}">
                <a16:creationId xmlns:a16="http://schemas.microsoft.com/office/drawing/2014/main" id="{281D1CC9-220C-BC44-B161-840F3C6540FC}"/>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13" name="Straight Connector 12">
            <a:extLst>
              <a:ext uri="{FF2B5EF4-FFF2-40B4-BE49-F238E27FC236}">
                <a16:creationId xmlns:a16="http://schemas.microsoft.com/office/drawing/2014/main" id="{13A97AB6-E947-1748-9AF6-F3A5C9FD9791}"/>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5" name="Straight Connector 14">
            <a:extLst>
              <a:ext uri="{FF2B5EF4-FFF2-40B4-BE49-F238E27FC236}">
                <a16:creationId xmlns:a16="http://schemas.microsoft.com/office/drawing/2014/main" id="{FC828E41-7C6C-AC4E-8C18-E6D8664EA875}"/>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17" name="Straight Connector 16">
            <a:extLst>
              <a:ext uri="{FF2B5EF4-FFF2-40B4-BE49-F238E27FC236}">
                <a16:creationId xmlns:a16="http://schemas.microsoft.com/office/drawing/2014/main" id="{41F2AD17-4937-7842-9FFA-DC9F79F533EC}"/>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19" name="Straight Connector 18">
            <a:extLst>
              <a:ext uri="{FF2B5EF4-FFF2-40B4-BE49-F238E27FC236}">
                <a16:creationId xmlns:a16="http://schemas.microsoft.com/office/drawing/2014/main" id="{0E64C295-03CF-B042-AD34-81C038045F30}"/>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0"/>
            <a:ext cx="8077200" cy="3581399"/>
          </a:xfrm>
        </p:spPr>
        <p:txBody>
          <a:bodyPr>
            <a:normAutofit/>
          </a:bodyPr>
          <a:lstStyle/>
          <a:p>
            <a:r>
              <a:rPr lang="en-US" dirty="0"/>
              <a:t>Let the blue shape be the </a:t>
            </a:r>
            <a:r>
              <a:rPr lang="en-US" dirty="0" err="1"/>
              <a:t>Minkowski</a:t>
            </a:r>
            <a:r>
              <a:rPr lang="en-US" dirty="0"/>
              <a:t> difference, the orange shape be the simplex, and the red point be the origin</a:t>
            </a:r>
          </a:p>
        </p:txBody>
      </p:sp>
      <p:sp>
        <p:nvSpPr>
          <p:cNvPr id="24" name="Oval 23">
            <a:extLst>
              <a:ext uri="{FF2B5EF4-FFF2-40B4-BE49-F238E27FC236}">
                <a16:creationId xmlns:a16="http://schemas.microsoft.com/office/drawing/2014/main" id="{F44BBFC5-1D23-DF48-851F-E6F5D31B9531}"/>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6C4851F-EA01-474F-9E1F-D6C8CE4F2FA0}"/>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EEDA783C-5238-664E-9369-74BFE54EB967}"/>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9FC60F3-A388-A34B-B3F6-F730F0C1F38F}"/>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7DBBE347-4410-F547-805E-78D79193069B}"/>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84395553-C505-C247-A477-6A5FBF42D0D0}"/>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6171E5DA-6662-DF4D-B93D-A25DC9D75EA3}"/>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a:extLst>
              <a:ext uri="{FF2B5EF4-FFF2-40B4-BE49-F238E27FC236}">
                <a16:creationId xmlns:a16="http://schemas.microsoft.com/office/drawing/2014/main" id="{D3E44E7D-5F19-7843-9104-62466AC14297}"/>
              </a:ext>
            </a:extLst>
          </p:cNvPr>
          <p:cNvCxnSpPr>
            <a:cxnSpLocks/>
            <a:endCxn id="28" idx="0"/>
          </p:cNvCxnSpPr>
          <p:nvPr/>
        </p:nvCxnSpPr>
        <p:spPr>
          <a:xfrm>
            <a:off x="3505200" y="2901255"/>
            <a:ext cx="1143000" cy="1727895"/>
          </a:xfrm>
          <a:prstGeom prst="line">
            <a:avLst/>
          </a:prstGeom>
        </p:spPr>
        <p:style>
          <a:lnRef idx="3">
            <a:schemeClr val="accent6"/>
          </a:lnRef>
          <a:fillRef idx="0">
            <a:schemeClr val="accent6"/>
          </a:fillRef>
          <a:effectRef idx="2">
            <a:schemeClr val="accent6"/>
          </a:effectRef>
          <a:fontRef idx="minor">
            <a:schemeClr val="tx1"/>
          </a:fontRef>
        </p:style>
      </p:cxnSp>
      <p:cxnSp>
        <p:nvCxnSpPr>
          <p:cNvPr id="35" name="Straight Connector 34">
            <a:extLst>
              <a:ext uri="{FF2B5EF4-FFF2-40B4-BE49-F238E27FC236}">
                <a16:creationId xmlns:a16="http://schemas.microsoft.com/office/drawing/2014/main" id="{7A0FCB04-5B57-F74B-8043-48099AC0A8E3}"/>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33" name="Straight Connector 32">
            <a:extLst>
              <a:ext uri="{FF2B5EF4-FFF2-40B4-BE49-F238E27FC236}">
                <a16:creationId xmlns:a16="http://schemas.microsoft.com/office/drawing/2014/main" id="{61931F40-1371-EE44-B228-A93356289042}"/>
              </a:ext>
            </a:extLst>
          </p:cNvPr>
          <p:cNvCxnSpPr>
            <a:cxnSpLocks/>
          </p:cNvCxnSpPr>
          <p:nvPr/>
        </p:nvCxnSpPr>
        <p:spPr>
          <a:xfrm flipH="1">
            <a:off x="3293270" y="2886075"/>
            <a:ext cx="200024" cy="1777602"/>
          </a:xfrm>
          <a:prstGeom prst="line">
            <a:avLst/>
          </a:prstGeom>
        </p:spPr>
        <p:style>
          <a:lnRef idx="3">
            <a:schemeClr val="accent6"/>
          </a:lnRef>
          <a:fillRef idx="0">
            <a:schemeClr val="accent6"/>
          </a:fillRef>
          <a:effectRef idx="2">
            <a:schemeClr val="accent6"/>
          </a:effectRef>
          <a:fontRef idx="minor">
            <a:schemeClr val="tx1"/>
          </a:fontRef>
        </p:style>
      </p:cxnSp>
      <p:sp>
        <p:nvSpPr>
          <p:cNvPr id="57" name="Oval 56">
            <a:extLst>
              <a:ext uri="{FF2B5EF4-FFF2-40B4-BE49-F238E27FC236}">
                <a16:creationId xmlns:a16="http://schemas.microsoft.com/office/drawing/2014/main" id="{3063B913-4CD4-EA48-9C8F-3CE050FC9584}"/>
              </a:ext>
            </a:extLst>
          </p:cNvPr>
          <p:cNvSpPr/>
          <p:nvPr/>
        </p:nvSpPr>
        <p:spPr>
          <a:xfrm>
            <a:off x="3671888" y="348257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0066138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0"/>
            <a:ext cx="8077200" cy="3581399"/>
          </a:xfrm>
        </p:spPr>
        <p:txBody>
          <a:bodyPr>
            <a:normAutofit/>
          </a:bodyPr>
          <a:lstStyle/>
          <a:p>
            <a:r>
              <a:rPr lang="en-US" dirty="0"/>
              <a:t>We can see that the MTV is the green vector below</a:t>
            </a:r>
          </a:p>
          <a:p>
            <a:pPr marL="0" indent="0">
              <a:buNone/>
            </a:pPr>
            <a:endParaRPr lang="en-US" dirty="0"/>
          </a:p>
        </p:txBody>
      </p:sp>
      <p:cxnSp>
        <p:nvCxnSpPr>
          <p:cNvPr id="31" name="Straight Connector 30">
            <a:extLst>
              <a:ext uri="{FF2B5EF4-FFF2-40B4-BE49-F238E27FC236}">
                <a16:creationId xmlns:a16="http://schemas.microsoft.com/office/drawing/2014/main" id="{F5FC6ED3-411E-4F47-B2F8-ECBE5B8DE41E}"/>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4" name="Straight Connector 33">
            <a:extLst>
              <a:ext uri="{FF2B5EF4-FFF2-40B4-BE49-F238E27FC236}">
                <a16:creationId xmlns:a16="http://schemas.microsoft.com/office/drawing/2014/main" id="{82E0378E-40DF-A442-8DF3-6F9410688B4B}"/>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6" name="Straight Connector 35">
            <a:extLst>
              <a:ext uri="{FF2B5EF4-FFF2-40B4-BE49-F238E27FC236}">
                <a16:creationId xmlns:a16="http://schemas.microsoft.com/office/drawing/2014/main" id="{2AFCC6E0-6B8A-7E43-8477-5A7D4343A49D}"/>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7" name="Straight Connector 36">
            <a:extLst>
              <a:ext uri="{FF2B5EF4-FFF2-40B4-BE49-F238E27FC236}">
                <a16:creationId xmlns:a16="http://schemas.microsoft.com/office/drawing/2014/main" id="{8C4CC767-3966-6146-B47F-86D46380B17F}"/>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8" name="Straight Connector 37">
            <a:extLst>
              <a:ext uri="{FF2B5EF4-FFF2-40B4-BE49-F238E27FC236}">
                <a16:creationId xmlns:a16="http://schemas.microsoft.com/office/drawing/2014/main" id="{E9D663D7-05E7-884A-947E-2A7785EEFFE6}"/>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9" name="Straight Connector 38">
            <a:extLst>
              <a:ext uri="{FF2B5EF4-FFF2-40B4-BE49-F238E27FC236}">
                <a16:creationId xmlns:a16="http://schemas.microsoft.com/office/drawing/2014/main" id="{AEC5F466-01BB-694D-B160-29EE7BE90BB0}"/>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40" name="Straight Connector 39">
            <a:extLst>
              <a:ext uri="{FF2B5EF4-FFF2-40B4-BE49-F238E27FC236}">
                <a16:creationId xmlns:a16="http://schemas.microsoft.com/office/drawing/2014/main" id="{A8F2C477-DA76-5B4D-B78F-6AC4F0496BF5}"/>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42" name="Oval 41">
            <a:extLst>
              <a:ext uri="{FF2B5EF4-FFF2-40B4-BE49-F238E27FC236}">
                <a16:creationId xmlns:a16="http://schemas.microsoft.com/office/drawing/2014/main" id="{B7C429AC-104A-5944-9CCD-4752C9004365}"/>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9F241B6A-616F-294B-8388-29E8C8B8201C}"/>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18CFBC41-0978-2444-99D2-5A800F8F023C}"/>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332D6BA7-1175-0A48-A274-239A514B59EB}"/>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5CF07F71-6D32-504F-867E-F8ECEB27A8A8}"/>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717725B6-0D05-F74A-A355-E480B0B5ED46}"/>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B2BF7481-8C97-A44E-8154-30D65E919C9F}"/>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6371FC2F-A5BB-8A42-896B-75E9AD7BBDE7}"/>
              </a:ext>
            </a:extLst>
          </p:cNvPr>
          <p:cNvCxnSpPr>
            <a:cxnSpLocks/>
            <a:endCxn id="46" idx="0"/>
          </p:cNvCxnSpPr>
          <p:nvPr/>
        </p:nvCxnSpPr>
        <p:spPr>
          <a:xfrm>
            <a:off x="3505200" y="2901255"/>
            <a:ext cx="1143000" cy="1727895"/>
          </a:xfrm>
          <a:prstGeom prst="line">
            <a:avLst/>
          </a:prstGeom>
        </p:spPr>
        <p:style>
          <a:lnRef idx="3">
            <a:schemeClr val="accent6"/>
          </a:lnRef>
          <a:fillRef idx="0">
            <a:schemeClr val="accent6"/>
          </a:fillRef>
          <a:effectRef idx="2">
            <a:schemeClr val="accent6"/>
          </a:effectRef>
          <a:fontRef idx="minor">
            <a:schemeClr val="tx1"/>
          </a:fontRef>
        </p:style>
      </p:cxnSp>
      <p:cxnSp>
        <p:nvCxnSpPr>
          <p:cNvPr id="50" name="Straight Connector 49">
            <a:extLst>
              <a:ext uri="{FF2B5EF4-FFF2-40B4-BE49-F238E27FC236}">
                <a16:creationId xmlns:a16="http://schemas.microsoft.com/office/drawing/2014/main" id="{71AAFABD-6AD6-EC4A-B319-943B04F0D9EE}"/>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51" name="Straight Connector 50">
            <a:extLst>
              <a:ext uri="{FF2B5EF4-FFF2-40B4-BE49-F238E27FC236}">
                <a16:creationId xmlns:a16="http://schemas.microsoft.com/office/drawing/2014/main" id="{D1B1011B-DE69-C345-AD52-2926BE586C6C}"/>
              </a:ext>
            </a:extLst>
          </p:cNvPr>
          <p:cNvCxnSpPr>
            <a:cxnSpLocks/>
          </p:cNvCxnSpPr>
          <p:nvPr/>
        </p:nvCxnSpPr>
        <p:spPr>
          <a:xfrm flipH="1">
            <a:off x="3293270" y="2886075"/>
            <a:ext cx="200024" cy="1777602"/>
          </a:xfrm>
          <a:prstGeom prst="line">
            <a:avLst/>
          </a:prstGeom>
        </p:spPr>
        <p:style>
          <a:lnRef idx="3">
            <a:schemeClr val="accent6"/>
          </a:lnRef>
          <a:fillRef idx="0">
            <a:schemeClr val="accent6"/>
          </a:fillRef>
          <a:effectRef idx="2">
            <a:schemeClr val="accent6"/>
          </a:effectRef>
          <a:fontRef idx="minor">
            <a:schemeClr val="tx1"/>
          </a:fontRef>
        </p:style>
      </p:cxnSp>
      <p:cxnSp>
        <p:nvCxnSpPr>
          <p:cNvPr id="7" name="Straight Arrow Connector 6">
            <a:extLst>
              <a:ext uri="{FF2B5EF4-FFF2-40B4-BE49-F238E27FC236}">
                <a16:creationId xmlns:a16="http://schemas.microsoft.com/office/drawing/2014/main" id="{15149DD6-FA16-094B-B889-A523097A01FB}"/>
              </a:ext>
            </a:extLst>
          </p:cNvPr>
          <p:cNvCxnSpPr>
            <a:cxnSpLocks/>
          </p:cNvCxnSpPr>
          <p:nvPr/>
        </p:nvCxnSpPr>
        <p:spPr>
          <a:xfrm flipH="1" flipV="1">
            <a:off x="3276600" y="3211718"/>
            <a:ext cx="377871" cy="28455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2" name="Oval 51">
            <a:extLst>
              <a:ext uri="{FF2B5EF4-FFF2-40B4-BE49-F238E27FC236}">
                <a16:creationId xmlns:a16="http://schemas.microsoft.com/office/drawing/2014/main" id="{33B55671-0416-474E-B775-9A183FA55EAC}"/>
              </a:ext>
            </a:extLst>
          </p:cNvPr>
          <p:cNvSpPr/>
          <p:nvPr/>
        </p:nvSpPr>
        <p:spPr>
          <a:xfrm>
            <a:off x="3671888" y="348257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982153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0"/>
            <a:ext cx="8077200" cy="3581399"/>
          </a:xfrm>
        </p:spPr>
        <p:txBody>
          <a:bodyPr>
            <a:normAutofit/>
          </a:bodyPr>
          <a:lstStyle/>
          <a:p>
            <a:r>
              <a:rPr lang="en-US" dirty="0"/>
              <a:t>We can see that the MTV is the green vector below</a:t>
            </a:r>
          </a:p>
          <a:p>
            <a:pPr marL="0" indent="0">
              <a:buNone/>
            </a:pPr>
            <a:endParaRPr lang="en-US" dirty="0"/>
          </a:p>
        </p:txBody>
      </p:sp>
      <p:cxnSp>
        <p:nvCxnSpPr>
          <p:cNvPr id="31" name="Straight Connector 30">
            <a:extLst>
              <a:ext uri="{FF2B5EF4-FFF2-40B4-BE49-F238E27FC236}">
                <a16:creationId xmlns:a16="http://schemas.microsoft.com/office/drawing/2014/main" id="{B823414C-2311-074E-A179-476F80DE3CB0}"/>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4" name="Straight Connector 33">
            <a:extLst>
              <a:ext uri="{FF2B5EF4-FFF2-40B4-BE49-F238E27FC236}">
                <a16:creationId xmlns:a16="http://schemas.microsoft.com/office/drawing/2014/main" id="{326904A5-DAE6-4343-AD6C-B2956314729D}"/>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6" name="Straight Connector 35">
            <a:extLst>
              <a:ext uri="{FF2B5EF4-FFF2-40B4-BE49-F238E27FC236}">
                <a16:creationId xmlns:a16="http://schemas.microsoft.com/office/drawing/2014/main" id="{95F50A74-442A-4049-91AE-D7F035E82E75}"/>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7" name="Straight Connector 36">
            <a:extLst>
              <a:ext uri="{FF2B5EF4-FFF2-40B4-BE49-F238E27FC236}">
                <a16:creationId xmlns:a16="http://schemas.microsoft.com/office/drawing/2014/main" id="{7B9BC483-F84F-7641-ADAA-D56531F62593}"/>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8" name="Straight Connector 37">
            <a:extLst>
              <a:ext uri="{FF2B5EF4-FFF2-40B4-BE49-F238E27FC236}">
                <a16:creationId xmlns:a16="http://schemas.microsoft.com/office/drawing/2014/main" id="{4885C802-47D0-1046-9538-F4C6CAF3CCF5}"/>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9" name="Straight Connector 38">
            <a:extLst>
              <a:ext uri="{FF2B5EF4-FFF2-40B4-BE49-F238E27FC236}">
                <a16:creationId xmlns:a16="http://schemas.microsoft.com/office/drawing/2014/main" id="{A490714B-2289-4A40-9F19-93E2CD88A749}"/>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40" name="Straight Connector 39">
            <a:extLst>
              <a:ext uri="{FF2B5EF4-FFF2-40B4-BE49-F238E27FC236}">
                <a16:creationId xmlns:a16="http://schemas.microsoft.com/office/drawing/2014/main" id="{95EB55CB-B227-354C-80FE-C5B88089382A}"/>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42" name="Oval 41">
            <a:extLst>
              <a:ext uri="{FF2B5EF4-FFF2-40B4-BE49-F238E27FC236}">
                <a16:creationId xmlns:a16="http://schemas.microsoft.com/office/drawing/2014/main" id="{214EF572-42AA-E243-B2E6-F41F8B0C2B13}"/>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C60C169F-6FD7-3348-B549-E7863F8D57DF}"/>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410F181C-6025-884C-9A67-139486715358}"/>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399D9F6-58CB-334D-8EA6-E54BBAD17169}"/>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2F859E85-B7C1-CB4E-8B4E-B99C6B276410}"/>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866313F7-D007-7E47-9E6C-19B63299CE95}"/>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A9D9D145-9481-D645-B559-52946C398FD2}"/>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FA45438D-F605-2141-B96F-204A9991063A}"/>
              </a:ext>
            </a:extLst>
          </p:cNvPr>
          <p:cNvCxnSpPr>
            <a:cxnSpLocks/>
            <a:endCxn id="46" idx="0"/>
          </p:cNvCxnSpPr>
          <p:nvPr/>
        </p:nvCxnSpPr>
        <p:spPr>
          <a:xfrm>
            <a:off x="3505200" y="2901255"/>
            <a:ext cx="1143000" cy="1727895"/>
          </a:xfrm>
          <a:prstGeom prst="line">
            <a:avLst/>
          </a:prstGeom>
        </p:spPr>
        <p:style>
          <a:lnRef idx="3">
            <a:schemeClr val="accent6"/>
          </a:lnRef>
          <a:fillRef idx="0">
            <a:schemeClr val="accent6"/>
          </a:fillRef>
          <a:effectRef idx="2">
            <a:schemeClr val="accent6"/>
          </a:effectRef>
          <a:fontRef idx="minor">
            <a:schemeClr val="tx1"/>
          </a:fontRef>
        </p:style>
      </p:cxnSp>
      <p:cxnSp>
        <p:nvCxnSpPr>
          <p:cNvPr id="50" name="Straight Connector 49">
            <a:extLst>
              <a:ext uri="{FF2B5EF4-FFF2-40B4-BE49-F238E27FC236}">
                <a16:creationId xmlns:a16="http://schemas.microsoft.com/office/drawing/2014/main" id="{9E6AE79B-74D6-9347-95D0-F895ED579D98}"/>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51" name="Straight Connector 50">
            <a:extLst>
              <a:ext uri="{FF2B5EF4-FFF2-40B4-BE49-F238E27FC236}">
                <a16:creationId xmlns:a16="http://schemas.microsoft.com/office/drawing/2014/main" id="{7B093066-E46D-4D47-B89D-00FEFD39AA27}"/>
              </a:ext>
            </a:extLst>
          </p:cNvPr>
          <p:cNvCxnSpPr>
            <a:cxnSpLocks/>
          </p:cNvCxnSpPr>
          <p:nvPr/>
        </p:nvCxnSpPr>
        <p:spPr>
          <a:xfrm flipH="1">
            <a:off x="3293270" y="2886075"/>
            <a:ext cx="200024" cy="1777602"/>
          </a:xfrm>
          <a:prstGeom prst="line">
            <a:avLst/>
          </a:prstGeom>
        </p:spPr>
        <p:style>
          <a:lnRef idx="3">
            <a:schemeClr val="accent6"/>
          </a:lnRef>
          <a:fillRef idx="0">
            <a:schemeClr val="accent6"/>
          </a:fillRef>
          <a:effectRef idx="2">
            <a:schemeClr val="accent6"/>
          </a:effectRef>
          <a:fontRef idx="minor">
            <a:schemeClr val="tx1"/>
          </a:fontRef>
        </p:style>
      </p:cxnSp>
      <p:sp>
        <p:nvSpPr>
          <p:cNvPr id="53" name="Oval 52">
            <a:extLst>
              <a:ext uri="{FF2B5EF4-FFF2-40B4-BE49-F238E27FC236}">
                <a16:creationId xmlns:a16="http://schemas.microsoft.com/office/drawing/2014/main" id="{C7135187-D57D-B442-97A0-EB580A16FA97}"/>
              </a:ext>
            </a:extLst>
          </p:cNvPr>
          <p:cNvSpPr/>
          <p:nvPr/>
        </p:nvSpPr>
        <p:spPr>
          <a:xfrm>
            <a:off x="3671888" y="348257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3756537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0"/>
            <a:ext cx="8077200" cy="3581399"/>
          </a:xfrm>
        </p:spPr>
        <p:txBody>
          <a:bodyPr>
            <a:normAutofit/>
          </a:bodyPr>
          <a:lstStyle/>
          <a:p>
            <a:r>
              <a:rPr lang="en-US" dirty="0"/>
              <a:t>EPA iteratively expands the simplex, adding more points on the boundary of the </a:t>
            </a:r>
            <a:r>
              <a:rPr lang="en-US" dirty="0" err="1"/>
              <a:t>Minkowski</a:t>
            </a:r>
            <a:r>
              <a:rPr lang="en-US" dirty="0"/>
              <a:t> difference to find the MTV</a:t>
            </a:r>
          </a:p>
          <a:p>
            <a:pPr marL="0" indent="0">
              <a:buNone/>
            </a:pPr>
            <a:endParaRPr lang="en-US" dirty="0"/>
          </a:p>
        </p:txBody>
      </p:sp>
      <p:cxnSp>
        <p:nvCxnSpPr>
          <p:cNvPr id="31" name="Straight Connector 30">
            <a:extLst>
              <a:ext uri="{FF2B5EF4-FFF2-40B4-BE49-F238E27FC236}">
                <a16:creationId xmlns:a16="http://schemas.microsoft.com/office/drawing/2014/main" id="{B823414C-2311-074E-A179-476F80DE3CB0}"/>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4" name="Straight Connector 33">
            <a:extLst>
              <a:ext uri="{FF2B5EF4-FFF2-40B4-BE49-F238E27FC236}">
                <a16:creationId xmlns:a16="http://schemas.microsoft.com/office/drawing/2014/main" id="{326904A5-DAE6-4343-AD6C-B2956314729D}"/>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6" name="Straight Connector 35">
            <a:extLst>
              <a:ext uri="{FF2B5EF4-FFF2-40B4-BE49-F238E27FC236}">
                <a16:creationId xmlns:a16="http://schemas.microsoft.com/office/drawing/2014/main" id="{95F50A74-442A-4049-91AE-D7F035E82E75}"/>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7" name="Straight Connector 36">
            <a:extLst>
              <a:ext uri="{FF2B5EF4-FFF2-40B4-BE49-F238E27FC236}">
                <a16:creationId xmlns:a16="http://schemas.microsoft.com/office/drawing/2014/main" id="{7B9BC483-F84F-7641-ADAA-D56531F62593}"/>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8" name="Straight Connector 37">
            <a:extLst>
              <a:ext uri="{FF2B5EF4-FFF2-40B4-BE49-F238E27FC236}">
                <a16:creationId xmlns:a16="http://schemas.microsoft.com/office/drawing/2014/main" id="{4885C802-47D0-1046-9538-F4C6CAF3CCF5}"/>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9" name="Straight Connector 38">
            <a:extLst>
              <a:ext uri="{FF2B5EF4-FFF2-40B4-BE49-F238E27FC236}">
                <a16:creationId xmlns:a16="http://schemas.microsoft.com/office/drawing/2014/main" id="{A490714B-2289-4A40-9F19-93E2CD88A749}"/>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40" name="Straight Connector 39">
            <a:extLst>
              <a:ext uri="{FF2B5EF4-FFF2-40B4-BE49-F238E27FC236}">
                <a16:creationId xmlns:a16="http://schemas.microsoft.com/office/drawing/2014/main" id="{95EB55CB-B227-354C-80FE-C5B88089382A}"/>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41" name="Oval 40">
            <a:extLst>
              <a:ext uri="{FF2B5EF4-FFF2-40B4-BE49-F238E27FC236}">
                <a16:creationId xmlns:a16="http://schemas.microsoft.com/office/drawing/2014/main" id="{662C9D66-0A33-4347-8EEE-F39F74E05EDD}"/>
              </a:ext>
            </a:extLst>
          </p:cNvPr>
          <p:cNvSpPr/>
          <p:nvPr/>
        </p:nvSpPr>
        <p:spPr>
          <a:xfrm>
            <a:off x="3671888" y="348257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214EF572-42AA-E243-B2E6-F41F8B0C2B13}"/>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C60C169F-6FD7-3348-B549-E7863F8D57DF}"/>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410F181C-6025-884C-9A67-139486715358}"/>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399D9F6-58CB-334D-8EA6-E54BBAD17169}"/>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2F859E85-B7C1-CB4E-8B4E-B99C6B276410}"/>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866313F7-D007-7E47-9E6C-19B63299CE95}"/>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A9D9D145-9481-D645-B559-52946C398FD2}"/>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FA45438D-F605-2141-B96F-204A9991063A}"/>
              </a:ext>
            </a:extLst>
          </p:cNvPr>
          <p:cNvCxnSpPr>
            <a:cxnSpLocks/>
            <a:endCxn id="46" idx="0"/>
          </p:cNvCxnSpPr>
          <p:nvPr/>
        </p:nvCxnSpPr>
        <p:spPr>
          <a:xfrm>
            <a:off x="3505200" y="2901255"/>
            <a:ext cx="1143000" cy="1727895"/>
          </a:xfrm>
          <a:prstGeom prst="line">
            <a:avLst/>
          </a:prstGeom>
        </p:spPr>
        <p:style>
          <a:lnRef idx="3">
            <a:schemeClr val="accent6"/>
          </a:lnRef>
          <a:fillRef idx="0">
            <a:schemeClr val="accent6"/>
          </a:fillRef>
          <a:effectRef idx="2">
            <a:schemeClr val="accent6"/>
          </a:effectRef>
          <a:fontRef idx="minor">
            <a:schemeClr val="tx1"/>
          </a:fontRef>
        </p:style>
      </p:cxnSp>
      <p:cxnSp>
        <p:nvCxnSpPr>
          <p:cNvPr id="50" name="Straight Connector 49">
            <a:extLst>
              <a:ext uri="{FF2B5EF4-FFF2-40B4-BE49-F238E27FC236}">
                <a16:creationId xmlns:a16="http://schemas.microsoft.com/office/drawing/2014/main" id="{9E6AE79B-74D6-9347-95D0-F895ED579D98}"/>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51" name="Straight Connector 50">
            <a:extLst>
              <a:ext uri="{FF2B5EF4-FFF2-40B4-BE49-F238E27FC236}">
                <a16:creationId xmlns:a16="http://schemas.microsoft.com/office/drawing/2014/main" id="{7B093066-E46D-4D47-B89D-00FEFD39AA27}"/>
              </a:ext>
            </a:extLst>
          </p:cNvPr>
          <p:cNvCxnSpPr>
            <a:cxnSpLocks/>
          </p:cNvCxnSpPr>
          <p:nvPr/>
        </p:nvCxnSpPr>
        <p:spPr>
          <a:xfrm flipH="1">
            <a:off x="3293270" y="2886075"/>
            <a:ext cx="200024" cy="1777602"/>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68397782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1"/>
                <a:ext cx="8077200" cy="1505540"/>
              </a:xfrm>
            </p:spPr>
            <p:txBody>
              <a:bodyPr>
                <a:normAutofit fontScale="77500" lnSpcReduction="20000"/>
              </a:bodyPr>
              <a:lstStyle/>
              <a:p>
                <a:r>
                  <a:rPr lang="en-US" dirty="0"/>
                  <a:t>To find the next point on the boundary of the </a:t>
                </a:r>
                <a:r>
                  <a:rPr lang="en-US" dirty="0" err="1"/>
                  <a:t>Minkowski</a:t>
                </a:r>
                <a:r>
                  <a:rPr lang="en-US" dirty="0"/>
                  <a:t> difference, we find the point on the boundary of the simplex (which we will now call a polytope) closest to the origin (the purple point)</a:t>
                </a:r>
              </a:p>
              <a:p>
                <a:r>
                  <a:rPr lang="en-US" dirty="0"/>
                  <a:t>At iteration </a:t>
                </a:r>
                <a14:m>
                  <m:oMath xmlns:m="http://schemas.openxmlformats.org/officeDocument/2006/math">
                    <m:r>
                      <a:rPr lang="en-US" i="1">
                        <a:latin typeface="Cambria Math" panose="02040503050406030204" pitchFamily="18" charset="0"/>
                      </a:rPr>
                      <m:t>𝑖</m:t>
                    </m:r>
                  </m:oMath>
                </a14:m>
                <a:r>
                  <a:rPr lang="en-US" dirty="0"/>
                  <a:t>, call this point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𝑣</m:t>
                        </m:r>
                      </m:e>
                      <m:sub>
                        <m:r>
                          <a:rPr lang="en-US" b="0" i="1" smtClean="0">
                            <a:latin typeface="Cambria Math" panose="02040503050406030204" pitchFamily="18" charset="0"/>
                          </a:rPr>
                          <m:t>𝑖</m:t>
                        </m:r>
                      </m:sub>
                    </m:sSub>
                  </m:oMath>
                </a14:m>
                <a:endParaRPr lang="en-US" b="0" dirty="0"/>
              </a:p>
              <a:p>
                <a:pPr marL="0" indent="0">
                  <a:buNone/>
                </a:pPr>
                <a:endParaRPr lang="en-US" dirty="0"/>
              </a:p>
              <a:p>
                <a:pPr marL="0" indent="0">
                  <a:buNone/>
                </a:pPr>
                <a:endParaRPr lang="en-US" dirty="0"/>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457200" y="1200151"/>
                <a:ext cx="8077200" cy="1505540"/>
              </a:xfrm>
              <a:blipFill>
                <a:blip r:embed="rId3"/>
                <a:stretch>
                  <a:fillRect l="-943" t="-6667" r="-786"/>
                </a:stretch>
              </a:blipFill>
            </p:spPr>
            <p:txBody>
              <a:bodyPr/>
              <a:lstStyle/>
              <a:p>
                <a:r>
                  <a:rPr lang="en-US">
                    <a:noFill/>
                  </a:rPr>
                  <a:t> </a:t>
                </a:r>
              </a:p>
            </p:txBody>
          </p:sp>
        </mc:Fallback>
      </mc:AlternateContent>
      <p:cxnSp>
        <p:nvCxnSpPr>
          <p:cNvPr id="31" name="Straight Connector 30">
            <a:extLst>
              <a:ext uri="{FF2B5EF4-FFF2-40B4-BE49-F238E27FC236}">
                <a16:creationId xmlns:a16="http://schemas.microsoft.com/office/drawing/2014/main" id="{B823414C-2311-074E-A179-476F80DE3CB0}"/>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4" name="Straight Connector 33">
            <a:extLst>
              <a:ext uri="{FF2B5EF4-FFF2-40B4-BE49-F238E27FC236}">
                <a16:creationId xmlns:a16="http://schemas.microsoft.com/office/drawing/2014/main" id="{326904A5-DAE6-4343-AD6C-B2956314729D}"/>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6" name="Straight Connector 35">
            <a:extLst>
              <a:ext uri="{FF2B5EF4-FFF2-40B4-BE49-F238E27FC236}">
                <a16:creationId xmlns:a16="http://schemas.microsoft.com/office/drawing/2014/main" id="{95F50A74-442A-4049-91AE-D7F035E82E75}"/>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7" name="Straight Connector 36">
            <a:extLst>
              <a:ext uri="{FF2B5EF4-FFF2-40B4-BE49-F238E27FC236}">
                <a16:creationId xmlns:a16="http://schemas.microsoft.com/office/drawing/2014/main" id="{7B9BC483-F84F-7641-ADAA-D56531F62593}"/>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8" name="Straight Connector 37">
            <a:extLst>
              <a:ext uri="{FF2B5EF4-FFF2-40B4-BE49-F238E27FC236}">
                <a16:creationId xmlns:a16="http://schemas.microsoft.com/office/drawing/2014/main" id="{4885C802-47D0-1046-9538-F4C6CAF3CCF5}"/>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9" name="Straight Connector 38">
            <a:extLst>
              <a:ext uri="{FF2B5EF4-FFF2-40B4-BE49-F238E27FC236}">
                <a16:creationId xmlns:a16="http://schemas.microsoft.com/office/drawing/2014/main" id="{A490714B-2289-4A40-9F19-93E2CD88A749}"/>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40" name="Straight Connector 39">
            <a:extLst>
              <a:ext uri="{FF2B5EF4-FFF2-40B4-BE49-F238E27FC236}">
                <a16:creationId xmlns:a16="http://schemas.microsoft.com/office/drawing/2014/main" id="{95EB55CB-B227-354C-80FE-C5B88089382A}"/>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42" name="Oval 41">
            <a:extLst>
              <a:ext uri="{FF2B5EF4-FFF2-40B4-BE49-F238E27FC236}">
                <a16:creationId xmlns:a16="http://schemas.microsoft.com/office/drawing/2014/main" id="{214EF572-42AA-E243-B2E6-F41F8B0C2B13}"/>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C60C169F-6FD7-3348-B549-E7863F8D57DF}"/>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410F181C-6025-884C-9A67-139486715358}"/>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399D9F6-58CB-334D-8EA6-E54BBAD17169}"/>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2F859E85-B7C1-CB4E-8B4E-B99C6B276410}"/>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866313F7-D007-7E47-9E6C-19B63299CE95}"/>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A9D9D145-9481-D645-B559-52946C398FD2}"/>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FA45438D-F605-2141-B96F-204A9991063A}"/>
              </a:ext>
            </a:extLst>
          </p:cNvPr>
          <p:cNvCxnSpPr>
            <a:cxnSpLocks/>
            <a:endCxn id="46" idx="0"/>
          </p:cNvCxnSpPr>
          <p:nvPr/>
        </p:nvCxnSpPr>
        <p:spPr>
          <a:xfrm>
            <a:off x="3505200" y="2901255"/>
            <a:ext cx="1143000" cy="1727895"/>
          </a:xfrm>
          <a:prstGeom prst="line">
            <a:avLst/>
          </a:prstGeom>
        </p:spPr>
        <p:style>
          <a:lnRef idx="3">
            <a:schemeClr val="accent6"/>
          </a:lnRef>
          <a:fillRef idx="0">
            <a:schemeClr val="accent6"/>
          </a:fillRef>
          <a:effectRef idx="2">
            <a:schemeClr val="accent6"/>
          </a:effectRef>
          <a:fontRef idx="minor">
            <a:schemeClr val="tx1"/>
          </a:fontRef>
        </p:style>
      </p:cxnSp>
      <p:cxnSp>
        <p:nvCxnSpPr>
          <p:cNvPr id="50" name="Straight Connector 49">
            <a:extLst>
              <a:ext uri="{FF2B5EF4-FFF2-40B4-BE49-F238E27FC236}">
                <a16:creationId xmlns:a16="http://schemas.microsoft.com/office/drawing/2014/main" id="{9E6AE79B-74D6-9347-95D0-F895ED579D98}"/>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51" name="Straight Connector 50">
            <a:extLst>
              <a:ext uri="{FF2B5EF4-FFF2-40B4-BE49-F238E27FC236}">
                <a16:creationId xmlns:a16="http://schemas.microsoft.com/office/drawing/2014/main" id="{7B093066-E46D-4D47-B89D-00FEFD39AA27}"/>
              </a:ext>
            </a:extLst>
          </p:cNvPr>
          <p:cNvCxnSpPr>
            <a:cxnSpLocks/>
          </p:cNvCxnSpPr>
          <p:nvPr/>
        </p:nvCxnSpPr>
        <p:spPr>
          <a:xfrm flipH="1">
            <a:off x="3293270" y="2886075"/>
            <a:ext cx="200024" cy="1777602"/>
          </a:xfrm>
          <a:prstGeom prst="line">
            <a:avLst/>
          </a:prstGeom>
        </p:spPr>
        <p:style>
          <a:lnRef idx="3">
            <a:schemeClr val="accent6"/>
          </a:lnRef>
          <a:fillRef idx="0">
            <a:schemeClr val="accent6"/>
          </a:fillRef>
          <a:effectRef idx="2">
            <a:schemeClr val="accent6"/>
          </a:effectRef>
          <a:fontRef idx="minor">
            <a:schemeClr val="tx1"/>
          </a:fontRef>
        </p:style>
      </p:cxnSp>
      <p:sp>
        <p:nvSpPr>
          <p:cNvPr id="24" name="Oval 23">
            <a:extLst>
              <a:ext uri="{FF2B5EF4-FFF2-40B4-BE49-F238E27FC236}">
                <a16:creationId xmlns:a16="http://schemas.microsoft.com/office/drawing/2014/main" id="{D0296ABA-A261-D346-9A52-0D1EB9DC3BBF}"/>
              </a:ext>
            </a:extLst>
          </p:cNvPr>
          <p:cNvSpPr/>
          <p:nvPr/>
        </p:nvSpPr>
        <p:spPr>
          <a:xfrm>
            <a:off x="3839129" y="3394057"/>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20510B1B-E467-8B42-BDB4-AD10FC459407}"/>
                  </a:ext>
                </a:extLst>
              </p:cNvPr>
              <p:cNvSpPr/>
              <p:nvPr/>
            </p:nvSpPr>
            <p:spPr>
              <a:xfrm>
                <a:off x="3824288" y="3128723"/>
                <a:ext cx="46769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0</m:t>
                          </m:r>
                        </m:sub>
                      </m:sSub>
                    </m:oMath>
                  </m:oMathPara>
                </a14:m>
                <a:endParaRPr lang="en-US" dirty="0"/>
              </a:p>
            </p:txBody>
          </p:sp>
        </mc:Choice>
        <mc:Fallback xmlns="">
          <p:sp>
            <p:nvSpPr>
              <p:cNvPr id="4" name="Rectangle 3">
                <a:extLst>
                  <a:ext uri="{FF2B5EF4-FFF2-40B4-BE49-F238E27FC236}">
                    <a16:creationId xmlns:a16="http://schemas.microsoft.com/office/drawing/2014/main" id="{20510B1B-E467-8B42-BDB4-AD10FC459407}"/>
                  </a:ext>
                </a:extLst>
              </p:cNvPr>
              <p:cNvSpPr>
                <a:spLocks noRot="1" noChangeAspect="1" noMove="1" noResize="1" noEditPoints="1" noAdjustHandles="1" noChangeArrowheads="1" noChangeShapeType="1" noTextEdit="1"/>
              </p:cNvSpPr>
              <p:nvPr/>
            </p:nvSpPr>
            <p:spPr>
              <a:xfrm>
                <a:off x="3824288" y="3128723"/>
                <a:ext cx="467692" cy="369332"/>
              </a:xfrm>
              <a:prstGeom prst="rect">
                <a:avLst/>
              </a:prstGeom>
              <a:blipFill>
                <a:blip r:embed="rId4"/>
                <a:stretch>
                  <a:fillRect/>
                </a:stretch>
              </a:blipFill>
            </p:spPr>
            <p:txBody>
              <a:bodyPr/>
              <a:lstStyle/>
              <a:p>
                <a:r>
                  <a:rPr lang="en-US">
                    <a:noFill/>
                  </a:rPr>
                  <a:t> </a:t>
                </a:r>
              </a:p>
            </p:txBody>
          </p:sp>
        </mc:Fallback>
      </mc:AlternateContent>
      <p:sp>
        <p:nvSpPr>
          <p:cNvPr id="26" name="Oval 25">
            <a:extLst>
              <a:ext uri="{FF2B5EF4-FFF2-40B4-BE49-F238E27FC236}">
                <a16:creationId xmlns:a16="http://schemas.microsoft.com/office/drawing/2014/main" id="{3FBB57EF-66F2-254A-ADF9-FB8CE61A7520}"/>
              </a:ext>
            </a:extLst>
          </p:cNvPr>
          <p:cNvSpPr/>
          <p:nvPr/>
        </p:nvSpPr>
        <p:spPr>
          <a:xfrm>
            <a:off x="3671888" y="3482577"/>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5439279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1"/>
                <a:ext cx="8077200" cy="1554954"/>
              </a:xfrm>
            </p:spPr>
            <p:txBody>
              <a:bodyPr>
                <a:normAutofit fontScale="55000" lnSpcReduction="20000"/>
              </a:bodyPr>
              <a:lstStyle/>
              <a:p>
                <a:r>
                  <a:rPr lang="en-US" dirty="0"/>
                  <a:t>We plug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𝑖</m:t>
                        </m:r>
                      </m:sub>
                    </m:sSub>
                  </m:oMath>
                </a14:m>
                <a:r>
                  <a:rPr lang="en-US" dirty="0"/>
                  <a:t> into the support function of the </a:t>
                </a:r>
                <a:r>
                  <a:rPr lang="en-US" dirty="0" err="1"/>
                  <a:t>Minkowski</a:t>
                </a:r>
                <a:r>
                  <a:rPr lang="en-US" dirty="0"/>
                  <a:t> difference to get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oMath>
                </a14:m>
                <a:r>
                  <a:rPr lang="en-US" dirty="0"/>
                  <a:t> </a:t>
                </a:r>
              </a:p>
              <a:p>
                <a:r>
                  <a:rPr lang="en-US" dirty="0"/>
                  <a:t>We terminate the algorithm and return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𝑖</m:t>
                        </m:r>
                      </m:sub>
                    </m:sSub>
                  </m:oMath>
                </a14:m>
                <a:r>
                  <a:rPr lang="en-US" dirty="0"/>
                  <a:t> when the projection of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i="1">
                            <a:latin typeface="Cambria Math" panose="02040503050406030204" pitchFamily="18" charset="0"/>
                          </a:rPr>
                          <m:t>𝑖</m:t>
                        </m:r>
                      </m:sub>
                    </m:sSub>
                  </m:oMath>
                </a14:m>
                <a:r>
                  <a:rPr lang="en-US" dirty="0"/>
                  <a:t> onto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𝑖</m:t>
                        </m:r>
                      </m:sub>
                    </m:sSub>
                  </m:oMath>
                </a14:m>
                <a:r>
                  <a:rPr lang="en-US" dirty="0"/>
                  <a:t> is equal to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𝑖</m:t>
                        </m:r>
                      </m:sub>
                    </m:sSub>
                  </m:oMath>
                </a14:m>
                <a:r>
                  <a:rPr lang="en-US" dirty="0"/>
                  <a:t> (within some tolerance)</a:t>
                </a:r>
              </a:p>
              <a:p>
                <a:r>
                  <a:rPr lang="en-US" dirty="0"/>
                  <a:t>When the projection of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onto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𝑖</m:t>
                        </m:r>
                      </m:sub>
                    </m:sSub>
                  </m:oMath>
                </a14:m>
                <a:r>
                  <a:rPr lang="en-US" dirty="0"/>
                  <a:t> is equal to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𝑖</m:t>
                        </m:r>
                      </m:sub>
                    </m:sSub>
                  </m:oMath>
                </a14:m>
                <a:r>
                  <a:rPr lang="en-US" dirty="0"/>
                  <a:t>, we know that the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𝑖</m:t>
                        </m:r>
                      </m:sub>
                    </m:sSub>
                  </m:oMath>
                </a14:m>
                <a:r>
                  <a:rPr lang="en-US" dirty="0"/>
                  <a:t> is on the boundary of the </a:t>
                </a:r>
                <a:r>
                  <a:rPr lang="en-US" dirty="0" err="1"/>
                  <a:t>Minkowski</a:t>
                </a:r>
                <a:r>
                  <a:rPr lang="en-US" dirty="0"/>
                  <a:t> difference</a:t>
                </a:r>
              </a:p>
              <a:p>
                <a:r>
                  <a:rPr lang="en-US" dirty="0"/>
                  <a:t>In this iteration, we see that this termination condition is not met, so we add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i="1">
                            <a:latin typeface="Cambria Math" panose="02040503050406030204" pitchFamily="18" charset="0"/>
                          </a:rPr>
                          <m:t>𝑖</m:t>
                        </m:r>
                      </m:sub>
                    </m:sSub>
                  </m:oMath>
                </a14:m>
                <a:r>
                  <a:rPr lang="en-US" dirty="0"/>
                  <a:t> to the polytope by splitting the edge/face that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𝑣</m:t>
                        </m:r>
                      </m:e>
                      <m:sub>
                        <m:r>
                          <a:rPr lang="en-US" b="0" i="1" smtClean="0">
                            <a:latin typeface="Cambria Math" panose="02040503050406030204" pitchFamily="18" charset="0"/>
                          </a:rPr>
                          <m:t>0</m:t>
                        </m:r>
                      </m:sub>
                    </m:sSub>
                  </m:oMath>
                </a14:m>
                <a:r>
                  <a:rPr lang="en-US" dirty="0"/>
                  <a:t> belonged to</a:t>
                </a:r>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457200" y="1200151"/>
                <a:ext cx="8077200" cy="1554954"/>
              </a:xfrm>
              <a:blipFill>
                <a:blip r:embed="rId3"/>
                <a:stretch>
                  <a:fillRect l="-314" t="-3252" b="-2439"/>
                </a:stretch>
              </a:blipFill>
            </p:spPr>
            <p:txBody>
              <a:bodyPr/>
              <a:lstStyle/>
              <a:p>
                <a:r>
                  <a:rPr lang="en-US">
                    <a:noFill/>
                  </a:rPr>
                  <a:t> </a:t>
                </a:r>
              </a:p>
            </p:txBody>
          </p:sp>
        </mc:Fallback>
      </mc:AlternateContent>
      <p:cxnSp>
        <p:nvCxnSpPr>
          <p:cNvPr id="23" name="Straight Connector 22">
            <a:extLst>
              <a:ext uri="{FF2B5EF4-FFF2-40B4-BE49-F238E27FC236}">
                <a16:creationId xmlns:a16="http://schemas.microsoft.com/office/drawing/2014/main" id="{BDFA3950-91A5-AE46-8668-52E429ADE7B6}"/>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5" name="Straight Connector 24">
            <a:extLst>
              <a:ext uri="{FF2B5EF4-FFF2-40B4-BE49-F238E27FC236}">
                <a16:creationId xmlns:a16="http://schemas.microsoft.com/office/drawing/2014/main" id="{E20C71BA-6DFE-A940-A4F5-E52B25027046}"/>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CA9F6F85-6FC5-A347-B1C0-648563D3F4A8}"/>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7" name="Straight Connector 26">
            <a:extLst>
              <a:ext uri="{FF2B5EF4-FFF2-40B4-BE49-F238E27FC236}">
                <a16:creationId xmlns:a16="http://schemas.microsoft.com/office/drawing/2014/main" id="{0B7DAB79-DB7A-1141-B597-2FFE6A829897}"/>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8" name="Straight Connector 27">
            <a:extLst>
              <a:ext uri="{FF2B5EF4-FFF2-40B4-BE49-F238E27FC236}">
                <a16:creationId xmlns:a16="http://schemas.microsoft.com/office/drawing/2014/main" id="{B4A0D987-9443-C144-88D4-05790E2F4DC0}"/>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9" name="Straight Connector 28">
            <a:extLst>
              <a:ext uri="{FF2B5EF4-FFF2-40B4-BE49-F238E27FC236}">
                <a16:creationId xmlns:a16="http://schemas.microsoft.com/office/drawing/2014/main" id="{59D1B5EE-378F-7D43-BFDA-4D1EF3563D9C}"/>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30" name="Straight Connector 29">
            <a:extLst>
              <a:ext uri="{FF2B5EF4-FFF2-40B4-BE49-F238E27FC236}">
                <a16:creationId xmlns:a16="http://schemas.microsoft.com/office/drawing/2014/main" id="{75FE2ECA-E536-3C47-91F8-C7623FD51A8B}"/>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32" name="Oval 31">
            <a:extLst>
              <a:ext uri="{FF2B5EF4-FFF2-40B4-BE49-F238E27FC236}">
                <a16:creationId xmlns:a16="http://schemas.microsoft.com/office/drawing/2014/main" id="{F7B80410-AD5D-5C46-BFBA-4E083EE38464}"/>
              </a:ext>
            </a:extLst>
          </p:cNvPr>
          <p:cNvSpPr/>
          <p:nvPr/>
        </p:nvSpPr>
        <p:spPr>
          <a:xfrm>
            <a:off x="3581401" y="3591221"/>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9A675A75-A8E9-D347-84CD-20A9091597DE}"/>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A3D0766-1FB9-E642-B134-DEE4965208A2}"/>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AEC15150-C09F-DB4B-81C5-23B4BB8895CF}"/>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4D8F4A6-653B-8A47-8100-C69ED295496A}"/>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E698EBC5-A955-5645-942D-8B6208FA8304}"/>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0C76E7C3-9EF2-F040-A251-4F129CE02BEA}"/>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8F239B9-B287-B24D-9FCD-7D2D2478958A}"/>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a:extLst>
              <a:ext uri="{FF2B5EF4-FFF2-40B4-BE49-F238E27FC236}">
                <a16:creationId xmlns:a16="http://schemas.microsoft.com/office/drawing/2014/main" id="{F77229E9-A8FC-6E47-8CC8-5915F22387E5}"/>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59" name="Straight Connector 58">
            <a:extLst>
              <a:ext uri="{FF2B5EF4-FFF2-40B4-BE49-F238E27FC236}">
                <a16:creationId xmlns:a16="http://schemas.microsoft.com/office/drawing/2014/main" id="{DB26A992-CBE4-7140-B47E-0338DD4317FD}"/>
              </a:ext>
            </a:extLst>
          </p:cNvPr>
          <p:cNvCxnSpPr>
            <a:cxnSpLocks/>
          </p:cNvCxnSpPr>
          <p:nvPr/>
        </p:nvCxnSpPr>
        <p:spPr>
          <a:xfrm flipV="1">
            <a:off x="3278981" y="2928939"/>
            <a:ext cx="214313" cy="1750217"/>
          </a:xfrm>
          <a:prstGeom prst="line">
            <a:avLst/>
          </a:prstGeom>
        </p:spPr>
        <p:style>
          <a:lnRef idx="3">
            <a:schemeClr val="accent6"/>
          </a:lnRef>
          <a:fillRef idx="0">
            <a:schemeClr val="accent6"/>
          </a:fillRef>
          <a:effectRef idx="2">
            <a:schemeClr val="accent6"/>
          </a:effectRef>
          <a:fontRef idx="minor">
            <a:schemeClr val="tx1"/>
          </a:fontRef>
        </p:style>
      </p:cxnSp>
      <p:sp>
        <p:nvSpPr>
          <p:cNvPr id="61" name="Oval 60">
            <a:extLst>
              <a:ext uri="{FF2B5EF4-FFF2-40B4-BE49-F238E27FC236}">
                <a16:creationId xmlns:a16="http://schemas.microsoft.com/office/drawing/2014/main" id="{B83A4758-2635-D141-BDFB-08204B3C5390}"/>
              </a:ext>
            </a:extLst>
          </p:cNvPr>
          <p:cNvSpPr/>
          <p:nvPr/>
        </p:nvSpPr>
        <p:spPr>
          <a:xfrm>
            <a:off x="3839129" y="3394057"/>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2" name="Rectangle 61">
                <a:extLst>
                  <a:ext uri="{FF2B5EF4-FFF2-40B4-BE49-F238E27FC236}">
                    <a16:creationId xmlns:a16="http://schemas.microsoft.com/office/drawing/2014/main" id="{E0D2A283-6C9B-7745-BCC0-03E434C5A25B}"/>
                  </a:ext>
                </a:extLst>
              </p:cNvPr>
              <p:cNvSpPr/>
              <p:nvPr/>
            </p:nvSpPr>
            <p:spPr>
              <a:xfrm>
                <a:off x="3824288" y="3128723"/>
                <a:ext cx="46769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0</m:t>
                          </m:r>
                        </m:sub>
                      </m:sSub>
                    </m:oMath>
                  </m:oMathPara>
                </a14:m>
                <a:endParaRPr lang="en-US" dirty="0"/>
              </a:p>
            </p:txBody>
          </p:sp>
        </mc:Choice>
        <mc:Fallback xmlns="">
          <p:sp>
            <p:nvSpPr>
              <p:cNvPr id="62" name="Rectangle 61">
                <a:extLst>
                  <a:ext uri="{FF2B5EF4-FFF2-40B4-BE49-F238E27FC236}">
                    <a16:creationId xmlns:a16="http://schemas.microsoft.com/office/drawing/2014/main" id="{E0D2A283-6C9B-7745-BCC0-03E434C5A25B}"/>
                  </a:ext>
                </a:extLst>
              </p:cNvPr>
              <p:cNvSpPr>
                <a:spLocks noRot="1" noChangeAspect="1" noMove="1" noResize="1" noEditPoints="1" noAdjustHandles="1" noChangeArrowheads="1" noChangeShapeType="1" noTextEdit="1"/>
              </p:cNvSpPr>
              <p:nvPr/>
            </p:nvSpPr>
            <p:spPr>
              <a:xfrm>
                <a:off x="3824288" y="3128723"/>
                <a:ext cx="467692" cy="36933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5" name="Rectangle 64">
                <a:extLst>
                  <a:ext uri="{FF2B5EF4-FFF2-40B4-BE49-F238E27FC236}">
                    <a16:creationId xmlns:a16="http://schemas.microsoft.com/office/drawing/2014/main" id="{3AD3AA94-E585-2949-B57C-E9C9B07CB136}"/>
                  </a:ext>
                </a:extLst>
              </p:cNvPr>
              <p:cNvSpPr/>
              <p:nvPr/>
            </p:nvSpPr>
            <p:spPr>
              <a:xfrm>
                <a:off x="5440084" y="2597233"/>
                <a:ext cx="50712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0</m:t>
                          </m:r>
                        </m:sub>
                      </m:sSub>
                    </m:oMath>
                  </m:oMathPara>
                </a14:m>
                <a:endParaRPr lang="en-US" dirty="0"/>
              </a:p>
            </p:txBody>
          </p:sp>
        </mc:Choice>
        <mc:Fallback xmlns="">
          <p:sp>
            <p:nvSpPr>
              <p:cNvPr id="65" name="Rectangle 64">
                <a:extLst>
                  <a:ext uri="{FF2B5EF4-FFF2-40B4-BE49-F238E27FC236}">
                    <a16:creationId xmlns:a16="http://schemas.microsoft.com/office/drawing/2014/main" id="{3AD3AA94-E585-2949-B57C-E9C9B07CB136}"/>
                  </a:ext>
                </a:extLst>
              </p:cNvPr>
              <p:cNvSpPr>
                <a:spLocks noRot="1" noChangeAspect="1" noMove="1" noResize="1" noEditPoints="1" noAdjustHandles="1" noChangeArrowheads="1" noChangeShapeType="1" noTextEdit="1"/>
              </p:cNvSpPr>
              <p:nvPr/>
            </p:nvSpPr>
            <p:spPr>
              <a:xfrm>
                <a:off x="5440084" y="2597233"/>
                <a:ext cx="507127" cy="369332"/>
              </a:xfrm>
              <a:prstGeom prst="rect">
                <a:avLst/>
              </a:prstGeom>
              <a:blipFill>
                <a:blip r:embed="rId5"/>
                <a:stretch>
                  <a:fillRect/>
                </a:stretch>
              </a:blipFill>
            </p:spPr>
            <p:txBody>
              <a:bodyPr/>
              <a:lstStyle/>
              <a:p>
                <a:r>
                  <a:rPr lang="en-US">
                    <a:noFill/>
                  </a:rPr>
                  <a:t> </a:t>
                </a:r>
              </a:p>
            </p:txBody>
          </p:sp>
        </mc:Fallback>
      </mc:AlternateContent>
      <p:cxnSp>
        <p:nvCxnSpPr>
          <p:cNvPr id="66" name="Straight Connector 65">
            <a:extLst>
              <a:ext uri="{FF2B5EF4-FFF2-40B4-BE49-F238E27FC236}">
                <a16:creationId xmlns:a16="http://schemas.microsoft.com/office/drawing/2014/main" id="{D2BB9CA1-0710-7845-8F51-80B8743AEACA}"/>
              </a:ext>
            </a:extLst>
          </p:cNvPr>
          <p:cNvCxnSpPr>
            <a:cxnSpLocks/>
          </p:cNvCxnSpPr>
          <p:nvPr/>
        </p:nvCxnSpPr>
        <p:spPr>
          <a:xfrm>
            <a:off x="3505200" y="2901255"/>
            <a:ext cx="1143000" cy="1727895"/>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057725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5F91-08AA-4F68-A154-DE5353E6E064}"/>
              </a:ext>
            </a:extLst>
          </p:cNvPr>
          <p:cNvSpPr>
            <a:spLocks noGrp="1"/>
          </p:cNvSpPr>
          <p:nvPr>
            <p:ph type="title"/>
          </p:nvPr>
        </p:nvSpPr>
        <p:spPr/>
        <p:txBody>
          <a:bodyPr/>
          <a:lstStyle/>
          <a:p>
            <a:r>
              <a:rPr lang="en-US" dirty="0"/>
              <a:t>Quaternions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DBCDEF9-788C-4BEF-8304-799678EFDF10}"/>
                  </a:ext>
                </a:extLst>
              </p:cNvPr>
              <p:cNvSpPr>
                <a:spLocks noGrp="1"/>
              </p:cNvSpPr>
              <p:nvPr>
                <p:ph idx="1"/>
              </p:nvPr>
            </p:nvSpPr>
            <p:spPr>
              <a:xfrm>
                <a:off x="457200" y="1200151"/>
                <a:ext cx="8229600" cy="2590800"/>
              </a:xfrm>
            </p:spPr>
            <p:txBody>
              <a:bodyPr>
                <a:normAutofit/>
              </a:bodyPr>
              <a:lstStyle/>
              <a:p>
                <a:r>
                  <a:rPr lang="en-US" dirty="0"/>
                  <a:t>Quaternions are a confusing subject, but it is helpful to know that there is a formula that takes in an axis of rotation </a:t>
                </a:r>
                <a14:m>
                  <m:oMath xmlns:m="http://schemas.openxmlformats.org/officeDocument/2006/math">
                    <m:r>
                      <a:rPr lang="en-US" b="0" i="1" smtClean="0">
                        <a:latin typeface="Cambria Math" panose="02040503050406030204" pitchFamily="18" charset="0"/>
                      </a:rPr>
                      <m:t>𝑢</m:t>
                    </m:r>
                  </m:oMath>
                </a14:m>
                <a:r>
                  <a:rPr lang="en-US" dirty="0"/>
                  <a:t> and an angle </a:t>
                </a:r>
                <a14:m>
                  <m:oMath xmlns:m="http://schemas.openxmlformats.org/officeDocument/2006/math">
                    <m:r>
                      <a:rPr lang="en-US" b="0" i="1" smtClean="0">
                        <a:latin typeface="Cambria Math" panose="02040503050406030204" pitchFamily="18" charset="0"/>
                      </a:rPr>
                      <m:t>𝜃</m:t>
                    </m:r>
                  </m:oMath>
                </a14:m>
                <a:r>
                  <a:rPr lang="en-US" dirty="0"/>
                  <a:t> and gives you the quaternion corresponding to that rotation</a:t>
                </a:r>
              </a:p>
            </p:txBody>
          </p:sp>
        </mc:Choice>
        <mc:Fallback xmlns="">
          <p:sp>
            <p:nvSpPr>
              <p:cNvPr id="3" name="Content Placeholder 2">
                <a:extLst>
                  <a:ext uri="{FF2B5EF4-FFF2-40B4-BE49-F238E27FC236}">
                    <a16:creationId xmlns:a16="http://schemas.microsoft.com/office/drawing/2014/main" id="{0DBCDEF9-788C-4BEF-8304-799678EFDF10}"/>
                  </a:ext>
                </a:extLst>
              </p:cNvPr>
              <p:cNvSpPr>
                <a:spLocks noGrp="1" noRot="1" noChangeAspect="1" noMove="1" noResize="1" noEditPoints="1" noAdjustHandles="1" noChangeArrowheads="1" noChangeShapeType="1" noTextEdit="1"/>
              </p:cNvSpPr>
              <p:nvPr>
                <p:ph idx="1"/>
              </p:nvPr>
            </p:nvSpPr>
            <p:spPr>
              <a:xfrm>
                <a:off x="457200" y="1200151"/>
                <a:ext cx="8229600" cy="2590800"/>
              </a:xfrm>
              <a:blipFill>
                <a:blip r:embed="rId2"/>
                <a:stretch>
                  <a:fillRect l="-1852" t="-2927" r="-926" b="-5366"/>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50471E02-64D7-424F-BAE8-CA8B6FC947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3900" y="3956050"/>
            <a:ext cx="5156200" cy="596900"/>
          </a:xfrm>
          <a:prstGeom prst="rect">
            <a:avLst/>
          </a:prstGeom>
        </p:spPr>
      </p:pic>
    </p:spTree>
    <p:extLst>
      <p:ext uri="{BB962C8B-B14F-4D97-AF65-F5344CB8AC3E}">
        <p14:creationId xmlns:p14="http://schemas.microsoft.com/office/powerpoint/2010/main" val="101140123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p:cxnSp>
        <p:nvCxnSpPr>
          <p:cNvPr id="31" name="Straight Connector 30">
            <a:extLst>
              <a:ext uri="{FF2B5EF4-FFF2-40B4-BE49-F238E27FC236}">
                <a16:creationId xmlns:a16="http://schemas.microsoft.com/office/drawing/2014/main" id="{B823414C-2311-074E-A179-476F80DE3CB0}"/>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4" name="Straight Connector 33">
            <a:extLst>
              <a:ext uri="{FF2B5EF4-FFF2-40B4-BE49-F238E27FC236}">
                <a16:creationId xmlns:a16="http://schemas.microsoft.com/office/drawing/2014/main" id="{326904A5-DAE6-4343-AD6C-B2956314729D}"/>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6" name="Straight Connector 35">
            <a:extLst>
              <a:ext uri="{FF2B5EF4-FFF2-40B4-BE49-F238E27FC236}">
                <a16:creationId xmlns:a16="http://schemas.microsoft.com/office/drawing/2014/main" id="{95F50A74-442A-4049-91AE-D7F035E82E75}"/>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7" name="Straight Connector 36">
            <a:extLst>
              <a:ext uri="{FF2B5EF4-FFF2-40B4-BE49-F238E27FC236}">
                <a16:creationId xmlns:a16="http://schemas.microsoft.com/office/drawing/2014/main" id="{7B9BC483-F84F-7641-ADAA-D56531F62593}"/>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8" name="Straight Connector 37">
            <a:extLst>
              <a:ext uri="{FF2B5EF4-FFF2-40B4-BE49-F238E27FC236}">
                <a16:creationId xmlns:a16="http://schemas.microsoft.com/office/drawing/2014/main" id="{4885C802-47D0-1046-9538-F4C6CAF3CCF5}"/>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39" name="Straight Connector 38">
            <a:extLst>
              <a:ext uri="{FF2B5EF4-FFF2-40B4-BE49-F238E27FC236}">
                <a16:creationId xmlns:a16="http://schemas.microsoft.com/office/drawing/2014/main" id="{A490714B-2289-4A40-9F19-93E2CD88A749}"/>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40" name="Straight Connector 39">
            <a:extLst>
              <a:ext uri="{FF2B5EF4-FFF2-40B4-BE49-F238E27FC236}">
                <a16:creationId xmlns:a16="http://schemas.microsoft.com/office/drawing/2014/main" id="{95EB55CB-B227-354C-80FE-C5B88089382A}"/>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41" name="Oval 40">
            <a:extLst>
              <a:ext uri="{FF2B5EF4-FFF2-40B4-BE49-F238E27FC236}">
                <a16:creationId xmlns:a16="http://schemas.microsoft.com/office/drawing/2014/main" id="{662C9D66-0A33-4347-8EEE-F39F74E05EDD}"/>
              </a:ext>
            </a:extLst>
          </p:cNvPr>
          <p:cNvSpPr/>
          <p:nvPr/>
        </p:nvSpPr>
        <p:spPr>
          <a:xfrm>
            <a:off x="3581401" y="3591221"/>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214EF572-42AA-E243-B2E6-F41F8B0C2B13}"/>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C60C169F-6FD7-3348-B549-E7863F8D57DF}"/>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410F181C-6025-884C-9A67-139486715358}"/>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399D9F6-58CB-334D-8EA6-E54BBAD17169}"/>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2F859E85-B7C1-CB4E-8B4E-B99C6B276410}"/>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866313F7-D007-7E47-9E6C-19B63299CE95}"/>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A9D9D145-9481-D645-B559-52946C398FD2}"/>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FA45438D-F605-2141-B96F-204A9991063A}"/>
              </a:ext>
            </a:extLst>
          </p:cNvPr>
          <p:cNvCxnSpPr>
            <a:cxnSpLocks/>
          </p:cNvCxnSpPr>
          <p:nvPr/>
        </p:nvCxnSpPr>
        <p:spPr>
          <a:xfrm flipV="1">
            <a:off x="3505200" y="2893219"/>
            <a:ext cx="1916906" cy="8036"/>
          </a:xfrm>
          <a:prstGeom prst="line">
            <a:avLst/>
          </a:prstGeom>
        </p:spPr>
        <p:style>
          <a:lnRef idx="3">
            <a:schemeClr val="accent6"/>
          </a:lnRef>
          <a:fillRef idx="0">
            <a:schemeClr val="accent6"/>
          </a:fillRef>
          <a:effectRef idx="2">
            <a:schemeClr val="accent6"/>
          </a:effectRef>
          <a:fontRef idx="minor">
            <a:schemeClr val="tx1"/>
          </a:fontRef>
        </p:style>
      </p:cxnSp>
      <p:cxnSp>
        <p:nvCxnSpPr>
          <p:cNvPr id="50" name="Straight Connector 49">
            <a:extLst>
              <a:ext uri="{FF2B5EF4-FFF2-40B4-BE49-F238E27FC236}">
                <a16:creationId xmlns:a16="http://schemas.microsoft.com/office/drawing/2014/main" id="{9E6AE79B-74D6-9347-95D0-F895ED579D98}"/>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24" name="Straight Connector 23">
            <a:extLst>
              <a:ext uri="{FF2B5EF4-FFF2-40B4-BE49-F238E27FC236}">
                <a16:creationId xmlns:a16="http://schemas.microsoft.com/office/drawing/2014/main" id="{F7A83C85-FF19-2749-A774-D6A26863C122}"/>
              </a:ext>
            </a:extLst>
          </p:cNvPr>
          <p:cNvCxnSpPr>
            <a:cxnSpLocks/>
          </p:cNvCxnSpPr>
          <p:nvPr/>
        </p:nvCxnSpPr>
        <p:spPr>
          <a:xfrm flipV="1">
            <a:off x="3278981" y="2928939"/>
            <a:ext cx="214313" cy="1750217"/>
          </a:xfrm>
          <a:prstGeom prst="line">
            <a:avLst/>
          </a:prstGeom>
        </p:spPr>
        <p:style>
          <a:lnRef idx="3">
            <a:schemeClr val="accent6"/>
          </a:lnRef>
          <a:fillRef idx="0">
            <a:schemeClr val="accent6"/>
          </a:fillRef>
          <a:effectRef idx="2">
            <a:schemeClr val="accent6"/>
          </a:effectRef>
          <a:fontRef idx="minor">
            <a:schemeClr val="tx1"/>
          </a:fontRef>
        </p:style>
      </p:cxnSp>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6A04058A-99A5-D64B-857A-7D463F3D17A8}"/>
                  </a:ext>
                </a:extLst>
              </p:cNvPr>
              <p:cNvSpPr/>
              <p:nvPr/>
            </p:nvSpPr>
            <p:spPr>
              <a:xfrm>
                <a:off x="5440084" y="2597233"/>
                <a:ext cx="50712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0</m:t>
                          </m:r>
                        </m:sub>
                      </m:sSub>
                    </m:oMath>
                  </m:oMathPara>
                </a14:m>
                <a:endParaRPr lang="en-US" dirty="0"/>
              </a:p>
            </p:txBody>
          </p:sp>
        </mc:Choice>
        <mc:Fallback xmlns="">
          <p:sp>
            <p:nvSpPr>
              <p:cNvPr id="8" name="Rectangle 7">
                <a:extLst>
                  <a:ext uri="{FF2B5EF4-FFF2-40B4-BE49-F238E27FC236}">
                    <a16:creationId xmlns:a16="http://schemas.microsoft.com/office/drawing/2014/main" id="{6A04058A-99A5-D64B-857A-7D463F3D17A8}"/>
                  </a:ext>
                </a:extLst>
              </p:cNvPr>
              <p:cNvSpPr>
                <a:spLocks noRot="1" noChangeAspect="1" noMove="1" noResize="1" noEditPoints="1" noAdjustHandles="1" noChangeArrowheads="1" noChangeShapeType="1" noTextEdit="1"/>
              </p:cNvSpPr>
              <p:nvPr/>
            </p:nvSpPr>
            <p:spPr>
              <a:xfrm>
                <a:off x="5440084" y="2597233"/>
                <a:ext cx="507127" cy="369332"/>
              </a:xfrm>
              <a:prstGeom prst="rect">
                <a:avLst/>
              </a:prstGeom>
              <a:blipFill>
                <a:blip r:embed="rId3"/>
                <a:stretch>
                  <a:fillRect/>
                </a:stretch>
              </a:blipFill>
            </p:spPr>
            <p:txBody>
              <a:bodyPr/>
              <a:lstStyle/>
              <a:p>
                <a:r>
                  <a:rPr lang="en-US">
                    <a:noFill/>
                  </a:rPr>
                  <a:t> </a:t>
                </a:r>
              </a:p>
            </p:txBody>
          </p:sp>
        </mc:Fallback>
      </mc:AlternateContent>
      <p:cxnSp>
        <p:nvCxnSpPr>
          <p:cNvPr id="32" name="Straight Connector 31">
            <a:extLst>
              <a:ext uri="{FF2B5EF4-FFF2-40B4-BE49-F238E27FC236}">
                <a16:creationId xmlns:a16="http://schemas.microsoft.com/office/drawing/2014/main" id="{B4D270D9-92B8-9F44-A799-B4103999D519}"/>
              </a:ext>
            </a:extLst>
          </p:cNvPr>
          <p:cNvCxnSpPr>
            <a:cxnSpLocks/>
          </p:cNvCxnSpPr>
          <p:nvPr/>
        </p:nvCxnSpPr>
        <p:spPr>
          <a:xfrm flipH="1">
            <a:off x="4664869" y="2878931"/>
            <a:ext cx="764381" cy="1821657"/>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418389620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1"/>
                <a:ext cx="8077200" cy="1554954"/>
              </a:xfrm>
            </p:spPr>
            <p:txBody>
              <a:bodyPr>
                <a:normAutofit/>
              </a:bodyPr>
              <a:lstStyle/>
              <a:p>
                <a:r>
                  <a:rPr lang="en-US" dirty="0"/>
                  <a:t>Next, we carry out another iteration</a:t>
                </a:r>
              </a:p>
              <a:p>
                <a:r>
                  <a:rPr lang="en-US" dirty="0"/>
                  <a:t>We find the point on the boundary of the polytope closest to the origin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1</m:t>
                        </m:r>
                      </m:sub>
                    </m:sSub>
                  </m:oMath>
                </a14:m>
                <a:r>
                  <a:rPr lang="en-US" dirty="0"/>
                  <a:t>)</a:t>
                </a:r>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457200" y="1200151"/>
                <a:ext cx="8077200" cy="1554954"/>
              </a:xfrm>
              <a:blipFill>
                <a:blip r:embed="rId3"/>
                <a:stretch>
                  <a:fillRect l="-1415" t="-4065" b="-4878"/>
                </a:stretch>
              </a:blipFill>
            </p:spPr>
            <p:txBody>
              <a:bodyPr/>
              <a:lstStyle/>
              <a:p>
                <a:r>
                  <a:rPr lang="en-US">
                    <a:noFill/>
                  </a:rPr>
                  <a:t> </a:t>
                </a:r>
              </a:p>
            </p:txBody>
          </p:sp>
        </mc:Fallback>
      </mc:AlternateContent>
      <p:cxnSp>
        <p:nvCxnSpPr>
          <p:cNvPr id="23" name="Straight Connector 22">
            <a:extLst>
              <a:ext uri="{FF2B5EF4-FFF2-40B4-BE49-F238E27FC236}">
                <a16:creationId xmlns:a16="http://schemas.microsoft.com/office/drawing/2014/main" id="{BDFA3950-91A5-AE46-8668-52E429ADE7B6}"/>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5" name="Straight Connector 24">
            <a:extLst>
              <a:ext uri="{FF2B5EF4-FFF2-40B4-BE49-F238E27FC236}">
                <a16:creationId xmlns:a16="http://schemas.microsoft.com/office/drawing/2014/main" id="{E20C71BA-6DFE-A940-A4F5-E52B25027046}"/>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CA9F6F85-6FC5-A347-B1C0-648563D3F4A8}"/>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7" name="Straight Connector 26">
            <a:extLst>
              <a:ext uri="{FF2B5EF4-FFF2-40B4-BE49-F238E27FC236}">
                <a16:creationId xmlns:a16="http://schemas.microsoft.com/office/drawing/2014/main" id="{0B7DAB79-DB7A-1141-B597-2FFE6A829897}"/>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8" name="Straight Connector 27">
            <a:extLst>
              <a:ext uri="{FF2B5EF4-FFF2-40B4-BE49-F238E27FC236}">
                <a16:creationId xmlns:a16="http://schemas.microsoft.com/office/drawing/2014/main" id="{B4A0D987-9443-C144-88D4-05790E2F4DC0}"/>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9" name="Straight Connector 28">
            <a:extLst>
              <a:ext uri="{FF2B5EF4-FFF2-40B4-BE49-F238E27FC236}">
                <a16:creationId xmlns:a16="http://schemas.microsoft.com/office/drawing/2014/main" id="{59D1B5EE-378F-7D43-BFDA-4D1EF3563D9C}"/>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30" name="Straight Connector 29">
            <a:extLst>
              <a:ext uri="{FF2B5EF4-FFF2-40B4-BE49-F238E27FC236}">
                <a16:creationId xmlns:a16="http://schemas.microsoft.com/office/drawing/2014/main" id="{75FE2ECA-E536-3C47-91F8-C7623FD51A8B}"/>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32" name="Oval 31">
            <a:extLst>
              <a:ext uri="{FF2B5EF4-FFF2-40B4-BE49-F238E27FC236}">
                <a16:creationId xmlns:a16="http://schemas.microsoft.com/office/drawing/2014/main" id="{F7B80410-AD5D-5C46-BFBA-4E083EE38464}"/>
              </a:ext>
            </a:extLst>
          </p:cNvPr>
          <p:cNvSpPr/>
          <p:nvPr/>
        </p:nvSpPr>
        <p:spPr>
          <a:xfrm>
            <a:off x="3581401" y="3591221"/>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9A675A75-A8E9-D347-84CD-20A9091597DE}"/>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A3D0766-1FB9-E642-B134-DEE4965208A2}"/>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AEC15150-C09F-DB4B-81C5-23B4BB8895CF}"/>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4D8F4A6-653B-8A47-8100-C69ED295496A}"/>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E698EBC5-A955-5645-942D-8B6208FA8304}"/>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0C76E7C3-9EF2-F040-A251-4F129CE02BEA}"/>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8F239B9-B287-B24D-9FCD-7D2D2478958A}"/>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a:extLst>
              <a:ext uri="{FF2B5EF4-FFF2-40B4-BE49-F238E27FC236}">
                <a16:creationId xmlns:a16="http://schemas.microsoft.com/office/drawing/2014/main" id="{A0D6C17D-7553-A94D-AA10-2A89B015E576}"/>
              </a:ext>
            </a:extLst>
          </p:cNvPr>
          <p:cNvCxnSpPr>
            <a:cxnSpLocks/>
          </p:cNvCxnSpPr>
          <p:nvPr/>
        </p:nvCxnSpPr>
        <p:spPr>
          <a:xfrm flipV="1">
            <a:off x="3505200" y="2893219"/>
            <a:ext cx="1916906" cy="8036"/>
          </a:xfrm>
          <a:prstGeom prst="line">
            <a:avLst/>
          </a:prstGeom>
        </p:spPr>
        <p:style>
          <a:lnRef idx="3">
            <a:schemeClr val="accent6"/>
          </a:lnRef>
          <a:fillRef idx="0">
            <a:schemeClr val="accent6"/>
          </a:fillRef>
          <a:effectRef idx="2">
            <a:schemeClr val="accent6"/>
          </a:effectRef>
          <a:fontRef idx="minor">
            <a:schemeClr val="tx1"/>
          </a:fontRef>
        </p:style>
      </p:cxnSp>
      <p:cxnSp>
        <p:nvCxnSpPr>
          <p:cNvPr id="58" name="Straight Connector 57">
            <a:extLst>
              <a:ext uri="{FF2B5EF4-FFF2-40B4-BE49-F238E27FC236}">
                <a16:creationId xmlns:a16="http://schemas.microsoft.com/office/drawing/2014/main" id="{F77229E9-A8FC-6E47-8CC8-5915F22387E5}"/>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59" name="Straight Connector 58">
            <a:extLst>
              <a:ext uri="{FF2B5EF4-FFF2-40B4-BE49-F238E27FC236}">
                <a16:creationId xmlns:a16="http://schemas.microsoft.com/office/drawing/2014/main" id="{DB26A992-CBE4-7140-B47E-0338DD4317FD}"/>
              </a:ext>
            </a:extLst>
          </p:cNvPr>
          <p:cNvCxnSpPr>
            <a:cxnSpLocks/>
          </p:cNvCxnSpPr>
          <p:nvPr/>
        </p:nvCxnSpPr>
        <p:spPr>
          <a:xfrm flipV="1">
            <a:off x="3278981" y="2928939"/>
            <a:ext cx="214313" cy="1750217"/>
          </a:xfrm>
          <a:prstGeom prst="line">
            <a:avLst/>
          </a:prstGeom>
        </p:spPr>
        <p:style>
          <a:lnRef idx="3">
            <a:schemeClr val="accent6"/>
          </a:lnRef>
          <a:fillRef idx="0">
            <a:schemeClr val="accent6"/>
          </a:fillRef>
          <a:effectRef idx="2">
            <a:schemeClr val="accent6"/>
          </a:effectRef>
          <a:fontRef idx="minor">
            <a:schemeClr val="tx1"/>
          </a:fontRef>
        </p:style>
      </p:cxnSp>
      <p:cxnSp>
        <p:nvCxnSpPr>
          <p:cNvPr id="60" name="Straight Connector 59">
            <a:extLst>
              <a:ext uri="{FF2B5EF4-FFF2-40B4-BE49-F238E27FC236}">
                <a16:creationId xmlns:a16="http://schemas.microsoft.com/office/drawing/2014/main" id="{EF725BA8-668A-7544-BF4E-450E9B1E88D3}"/>
              </a:ext>
            </a:extLst>
          </p:cNvPr>
          <p:cNvCxnSpPr>
            <a:cxnSpLocks/>
          </p:cNvCxnSpPr>
          <p:nvPr/>
        </p:nvCxnSpPr>
        <p:spPr>
          <a:xfrm flipH="1">
            <a:off x="4664869" y="2878931"/>
            <a:ext cx="764381" cy="1821657"/>
          </a:xfrm>
          <a:prstGeom prst="line">
            <a:avLst/>
          </a:prstGeom>
        </p:spPr>
        <p:style>
          <a:lnRef idx="3">
            <a:schemeClr val="accent6"/>
          </a:lnRef>
          <a:fillRef idx="0">
            <a:schemeClr val="accent6"/>
          </a:fillRef>
          <a:effectRef idx="2">
            <a:schemeClr val="accent6"/>
          </a:effectRef>
          <a:fontRef idx="minor">
            <a:schemeClr val="tx1"/>
          </a:fontRef>
        </p:style>
      </p:cxnSp>
      <p:sp>
        <p:nvSpPr>
          <p:cNvPr id="36" name="Oval 35">
            <a:extLst>
              <a:ext uri="{FF2B5EF4-FFF2-40B4-BE49-F238E27FC236}">
                <a16:creationId xmlns:a16="http://schemas.microsoft.com/office/drawing/2014/main" id="{6B5D62F3-3B95-BD42-B86D-9FBFFADDB0D6}"/>
              </a:ext>
            </a:extLst>
          </p:cNvPr>
          <p:cNvSpPr/>
          <p:nvPr/>
        </p:nvSpPr>
        <p:spPr>
          <a:xfrm>
            <a:off x="3314700" y="3536656"/>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8" name="Rectangle 37">
                <a:extLst>
                  <a:ext uri="{FF2B5EF4-FFF2-40B4-BE49-F238E27FC236}">
                    <a16:creationId xmlns:a16="http://schemas.microsoft.com/office/drawing/2014/main" id="{C314B686-7D6D-FD43-A3FB-5528DD526D6B}"/>
                  </a:ext>
                </a:extLst>
              </p:cNvPr>
              <p:cNvSpPr/>
              <p:nvPr/>
            </p:nvSpPr>
            <p:spPr>
              <a:xfrm>
                <a:off x="3283541" y="3249720"/>
                <a:ext cx="46237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1</m:t>
                          </m:r>
                        </m:sub>
                      </m:sSub>
                    </m:oMath>
                  </m:oMathPara>
                </a14:m>
                <a:endParaRPr lang="en-US" dirty="0"/>
              </a:p>
            </p:txBody>
          </p:sp>
        </mc:Choice>
        <mc:Fallback xmlns="">
          <p:sp>
            <p:nvSpPr>
              <p:cNvPr id="38" name="Rectangle 37">
                <a:extLst>
                  <a:ext uri="{FF2B5EF4-FFF2-40B4-BE49-F238E27FC236}">
                    <a16:creationId xmlns:a16="http://schemas.microsoft.com/office/drawing/2014/main" id="{C314B686-7D6D-FD43-A3FB-5528DD526D6B}"/>
                  </a:ext>
                </a:extLst>
              </p:cNvPr>
              <p:cNvSpPr>
                <a:spLocks noRot="1" noChangeAspect="1" noMove="1" noResize="1" noEditPoints="1" noAdjustHandles="1" noChangeArrowheads="1" noChangeShapeType="1" noTextEdit="1"/>
              </p:cNvSpPr>
              <p:nvPr/>
            </p:nvSpPr>
            <p:spPr>
              <a:xfrm>
                <a:off x="3283541" y="3249720"/>
                <a:ext cx="462370" cy="369332"/>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8359371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1"/>
                <a:ext cx="8077200" cy="1554954"/>
              </a:xfrm>
            </p:spPr>
            <p:txBody>
              <a:bodyPr>
                <a:normAutofit fontScale="85000" lnSpcReduction="10000"/>
              </a:bodyPr>
              <a:lstStyle/>
              <a:p>
                <a:r>
                  <a:rPr lang="en-US" dirty="0"/>
                  <a:t>Then, we plug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1</m:t>
                        </m:r>
                      </m:sub>
                    </m:sSub>
                  </m:oMath>
                </a14:m>
                <a:r>
                  <a:rPr lang="en-US" dirty="0"/>
                  <a:t> into the support function of the </a:t>
                </a:r>
                <a:r>
                  <a:rPr lang="en-US" dirty="0" err="1"/>
                  <a:t>Minkowski</a:t>
                </a:r>
                <a:r>
                  <a:rPr lang="en-US" dirty="0"/>
                  <a:t> difference to get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i="1">
                            <a:latin typeface="Cambria Math" panose="02040503050406030204" pitchFamily="18" charset="0"/>
                          </a:rPr>
                          <m:t>1</m:t>
                        </m:r>
                      </m:sub>
                    </m:sSub>
                  </m:oMath>
                </a14:m>
                <a:r>
                  <a:rPr lang="en-US" dirty="0"/>
                  <a:t> </a:t>
                </a:r>
              </a:p>
              <a:p>
                <a:r>
                  <a:rPr lang="en-US" dirty="0"/>
                  <a:t>The projection of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1</m:t>
                        </m:r>
                      </m:sub>
                    </m:sSub>
                  </m:oMath>
                </a14:m>
                <a:r>
                  <a:rPr lang="en-US" dirty="0"/>
                  <a:t> onto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1</m:t>
                        </m:r>
                      </m:sub>
                    </m:sSub>
                  </m:oMath>
                </a14:m>
                <a:r>
                  <a:rPr lang="en-US" dirty="0"/>
                  <a:t> is not equal to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1</m:t>
                        </m:r>
                      </m:sub>
                    </m:sSub>
                  </m:oMath>
                </a14:m>
                <a:r>
                  <a:rPr lang="en-US" dirty="0"/>
                  <a:t>, so we add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1</m:t>
                        </m:r>
                      </m:sub>
                    </m:sSub>
                  </m:oMath>
                </a14:m>
                <a:r>
                  <a:rPr lang="en-US" dirty="0"/>
                  <a:t> to the polytope by splitting the edge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1</m:t>
                        </m:r>
                      </m:sub>
                    </m:sSub>
                  </m:oMath>
                </a14:m>
                <a:r>
                  <a:rPr lang="en-US" dirty="0"/>
                  <a:t> belonged to</a:t>
                </a:r>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457200" y="1200151"/>
                <a:ext cx="8077200" cy="1554954"/>
              </a:xfrm>
              <a:blipFill>
                <a:blip r:embed="rId3"/>
                <a:stretch>
                  <a:fillRect l="-1101" t="-5691" b="-4065"/>
                </a:stretch>
              </a:blipFill>
            </p:spPr>
            <p:txBody>
              <a:bodyPr/>
              <a:lstStyle/>
              <a:p>
                <a:r>
                  <a:rPr lang="en-US">
                    <a:noFill/>
                  </a:rPr>
                  <a:t> </a:t>
                </a:r>
              </a:p>
            </p:txBody>
          </p:sp>
        </mc:Fallback>
      </mc:AlternateContent>
      <p:cxnSp>
        <p:nvCxnSpPr>
          <p:cNvPr id="23" name="Straight Connector 22">
            <a:extLst>
              <a:ext uri="{FF2B5EF4-FFF2-40B4-BE49-F238E27FC236}">
                <a16:creationId xmlns:a16="http://schemas.microsoft.com/office/drawing/2014/main" id="{BDFA3950-91A5-AE46-8668-52E429ADE7B6}"/>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5" name="Straight Connector 24">
            <a:extLst>
              <a:ext uri="{FF2B5EF4-FFF2-40B4-BE49-F238E27FC236}">
                <a16:creationId xmlns:a16="http://schemas.microsoft.com/office/drawing/2014/main" id="{E20C71BA-6DFE-A940-A4F5-E52B25027046}"/>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CA9F6F85-6FC5-A347-B1C0-648563D3F4A8}"/>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7" name="Straight Connector 26">
            <a:extLst>
              <a:ext uri="{FF2B5EF4-FFF2-40B4-BE49-F238E27FC236}">
                <a16:creationId xmlns:a16="http://schemas.microsoft.com/office/drawing/2014/main" id="{0B7DAB79-DB7A-1141-B597-2FFE6A829897}"/>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8" name="Straight Connector 27">
            <a:extLst>
              <a:ext uri="{FF2B5EF4-FFF2-40B4-BE49-F238E27FC236}">
                <a16:creationId xmlns:a16="http://schemas.microsoft.com/office/drawing/2014/main" id="{B4A0D987-9443-C144-88D4-05790E2F4DC0}"/>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9" name="Straight Connector 28">
            <a:extLst>
              <a:ext uri="{FF2B5EF4-FFF2-40B4-BE49-F238E27FC236}">
                <a16:creationId xmlns:a16="http://schemas.microsoft.com/office/drawing/2014/main" id="{59D1B5EE-378F-7D43-BFDA-4D1EF3563D9C}"/>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30" name="Straight Connector 29">
            <a:extLst>
              <a:ext uri="{FF2B5EF4-FFF2-40B4-BE49-F238E27FC236}">
                <a16:creationId xmlns:a16="http://schemas.microsoft.com/office/drawing/2014/main" id="{75FE2ECA-E536-3C47-91F8-C7623FD51A8B}"/>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32" name="Oval 31">
            <a:extLst>
              <a:ext uri="{FF2B5EF4-FFF2-40B4-BE49-F238E27FC236}">
                <a16:creationId xmlns:a16="http://schemas.microsoft.com/office/drawing/2014/main" id="{F7B80410-AD5D-5C46-BFBA-4E083EE38464}"/>
              </a:ext>
            </a:extLst>
          </p:cNvPr>
          <p:cNvSpPr/>
          <p:nvPr/>
        </p:nvSpPr>
        <p:spPr>
          <a:xfrm>
            <a:off x="3581401" y="3591221"/>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9A675A75-A8E9-D347-84CD-20A9091597DE}"/>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A3D0766-1FB9-E642-B134-DEE4965208A2}"/>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AEC15150-C09F-DB4B-81C5-23B4BB8895CF}"/>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4D8F4A6-653B-8A47-8100-C69ED295496A}"/>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E698EBC5-A955-5645-942D-8B6208FA8304}"/>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0C76E7C3-9EF2-F040-A251-4F129CE02BEA}"/>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8F239B9-B287-B24D-9FCD-7D2D2478958A}"/>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a:extLst>
              <a:ext uri="{FF2B5EF4-FFF2-40B4-BE49-F238E27FC236}">
                <a16:creationId xmlns:a16="http://schemas.microsoft.com/office/drawing/2014/main" id="{A0D6C17D-7553-A94D-AA10-2A89B015E576}"/>
              </a:ext>
            </a:extLst>
          </p:cNvPr>
          <p:cNvCxnSpPr>
            <a:cxnSpLocks/>
          </p:cNvCxnSpPr>
          <p:nvPr/>
        </p:nvCxnSpPr>
        <p:spPr>
          <a:xfrm flipV="1">
            <a:off x="3505200" y="2893219"/>
            <a:ext cx="1916906" cy="8036"/>
          </a:xfrm>
          <a:prstGeom prst="line">
            <a:avLst/>
          </a:prstGeom>
        </p:spPr>
        <p:style>
          <a:lnRef idx="3">
            <a:schemeClr val="accent6"/>
          </a:lnRef>
          <a:fillRef idx="0">
            <a:schemeClr val="accent6"/>
          </a:fillRef>
          <a:effectRef idx="2">
            <a:schemeClr val="accent6"/>
          </a:effectRef>
          <a:fontRef idx="minor">
            <a:schemeClr val="tx1"/>
          </a:fontRef>
        </p:style>
      </p:cxnSp>
      <p:cxnSp>
        <p:nvCxnSpPr>
          <p:cNvPr id="58" name="Straight Connector 57">
            <a:extLst>
              <a:ext uri="{FF2B5EF4-FFF2-40B4-BE49-F238E27FC236}">
                <a16:creationId xmlns:a16="http://schemas.microsoft.com/office/drawing/2014/main" id="{F77229E9-A8FC-6E47-8CC8-5915F22387E5}"/>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59" name="Straight Connector 58">
            <a:extLst>
              <a:ext uri="{FF2B5EF4-FFF2-40B4-BE49-F238E27FC236}">
                <a16:creationId xmlns:a16="http://schemas.microsoft.com/office/drawing/2014/main" id="{DB26A992-CBE4-7140-B47E-0338DD4317FD}"/>
              </a:ext>
            </a:extLst>
          </p:cNvPr>
          <p:cNvCxnSpPr>
            <a:cxnSpLocks/>
          </p:cNvCxnSpPr>
          <p:nvPr/>
        </p:nvCxnSpPr>
        <p:spPr>
          <a:xfrm flipH="1" flipV="1">
            <a:off x="3143250" y="3521869"/>
            <a:ext cx="135731" cy="1157288"/>
          </a:xfrm>
          <a:prstGeom prst="line">
            <a:avLst/>
          </a:prstGeom>
        </p:spPr>
        <p:style>
          <a:lnRef idx="3">
            <a:schemeClr val="accent6"/>
          </a:lnRef>
          <a:fillRef idx="0">
            <a:schemeClr val="accent6"/>
          </a:fillRef>
          <a:effectRef idx="2">
            <a:schemeClr val="accent6"/>
          </a:effectRef>
          <a:fontRef idx="minor">
            <a:schemeClr val="tx1"/>
          </a:fontRef>
        </p:style>
      </p:cxnSp>
      <p:cxnSp>
        <p:nvCxnSpPr>
          <p:cNvPr id="60" name="Straight Connector 59">
            <a:extLst>
              <a:ext uri="{FF2B5EF4-FFF2-40B4-BE49-F238E27FC236}">
                <a16:creationId xmlns:a16="http://schemas.microsoft.com/office/drawing/2014/main" id="{EF725BA8-668A-7544-BF4E-450E9B1E88D3}"/>
              </a:ext>
            </a:extLst>
          </p:cNvPr>
          <p:cNvCxnSpPr>
            <a:cxnSpLocks/>
          </p:cNvCxnSpPr>
          <p:nvPr/>
        </p:nvCxnSpPr>
        <p:spPr>
          <a:xfrm flipH="1">
            <a:off x="4664869" y="2878931"/>
            <a:ext cx="764381" cy="1821657"/>
          </a:xfrm>
          <a:prstGeom prst="line">
            <a:avLst/>
          </a:prstGeom>
        </p:spPr>
        <p:style>
          <a:lnRef idx="3">
            <a:schemeClr val="accent6"/>
          </a:lnRef>
          <a:fillRef idx="0">
            <a:schemeClr val="accent6"/>
          </a:fillRef>
          <a:effectRef idx="2">
            <a:schemeClr val="accent6"/>
          </a:effectRef>
          <a:fontRef idx="minor">
            <a:schemeClr val="tx1"/>
          </a:fontRef>
        </p:style>
      </p:cxnSp>
      <p:sp>
        <p:nvSpPr>
          <p:cNvPr id="31" name="Oval 30">
            <a:extLst>
              <a:ext uri="{FF2B5EF4-FFF2-40B4-BE49-F238E27FC236}">
                <a16:creationId xmlns:a16="http://schemas.microsoft.com/office/drawing/2014/main" id="{D8ECFD6F-47C9-6246-A7ED-FEEC2153095E}"/>
              </a:ext>
            </a:extLst>
          </p:cNvPr>
          <p:cNvSpPr/>
          <p:nvPr/>
        </p:nvSpPr>
        <p:spPr>
          <a:xfrm>
            <a:off x="3314700" y="3536656"/>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4" name="Rectangle 33">
                <a:extLst>
                  <a:ext uri="{FF2B5EF4-FFF2-40B4-BE49-F238E27FC236}">
                    <a16:creationId xmlns:a16="http://schemas.microsoft.com/office/drawing/2014/main" id="{8D1A8129-7939-E74D-B3B8-E85E5961CA27}"/>
                  </a:ext>
                </a:extLst>
              </p:cNvPr>
              <p:cNvSpPr/>
              <p:nvPr/>
            </p:nvSpPr>
            <p:spPr>
              <a:xfrm>
                <a:off x="3283541" y="3249720"/>
                <a:ext cx="46237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1</m:t>
                          </m:r>
                        </m:sub>
                      </m:sSub>
                    </m:oMath>
                  </m:oMathPara>
                </a14:m>
                <a:endParaRPr lang="en-US" dirty="0"/>
              </a:p>
            </p:txBody>
          </p:sp>
        </mc:Choice>
        <mc:Fallback xmlns="">
          <p:sp>
            <p:nvSpPr>
              <p:cNvPr id="34" name="Rectangle 33">
                <a:extLst>
                  <a:ext uri="{FF2B5EF4-FFF2-40B4-BE49-F238E27FC236}">
                    <a16:creationId xmlns:a16="http://schemas.microsoft.com/office/drawing/2014/main" id="{8D1A8129-7939-E74D-B3B8-E85E5961CA27}"/>
                  </a:ext>
                </a:extLst>
              </p:cNvPr>
              <p:cNvSpPr>
                <a:spLocks noRot="1" noChangeAspect="1" noMove="1" noResize="1" noEditPoints="1" noAdjustHandles="1" noChangeArrowheads="1" noChangeShapeType="1" noTextEdit="1"/>
              </p:cNvSpPr>
              <p:nvPr/>
            </p:nvSpPr>
            <p:spPr>
              <a:xfrm>
                <a:off x="3283541" y="3249720"/>
                <a:ext cx="462370" cy="369332"/>
              </a:xfrm>
              <a:prstGeom prst="rect">
                <a:avLst/>
              </a:prstGeom>
              <a:blipFill>
                <a:blip r:embed="rId4"/>
                <a:stretch>
                  <a:fillRect/>
                </a:stretch>
              </a:blipFill>
            </p:spPr>
            <p:txBody>
              <a:bodyPr/>
              <a:lstStyle/>
              <a:p>
                <a:r>
                  <a:rPr lang="en-US">
                    <a:noFill/>
                  </a:rPr>
                  <a:t> </a:t>
                </a:r>
              </a:p>
            </p:txBody>
          </p:sp>
        </mc:Fallback>
      </mc:AlternateContent>
      <p:cxnSp>
        <p:nvCxnSpPr>
          <p:cNvPr id="38" name="Straight Connector 37">
            <a:extLst>
              <a:ext uri="{FF2B5EF4-FFF2-40B4-BE49-F238E27FC236}">
                <a16:creationId xmlns:a16="http://schemas.microsoft.com/office/drawing/2014/main" id="{0D2DF559-AF4D-DF4A-B1C3-C85603DFD80D}"/>
              </a:ext>
            </a:extLst>
          </p:cNvPr>
          <p:cNvCxnSpPr>
            <a:cxnSpLocks/>
          </p:cNvCxnSpPr>
          <p:nvPr/>
        </p:nvCxnSpPr>
        <p:spPr>
          <a:xfrm flipV="1">
            <a:off x="3138490" y="2893219"/>
            <a:ext cx="361948" cy="637578"/>
          </a:xfrm>
          <a:prstGeom prst="line">
            <a:avLst/>
          </a:prstGeom>
        </p:spPr>
        <p:style>
          <a:lnRef idx="3">
            <a:schemeClr val="accent6"/>
          </a:lnRef>
          <a:fillRef idx="0">
            <a:schemeClr val="accent6"/>
          </a:fillRef>
          <a:effectRef idx="2">
            <a:schemeClr val="accent6"/>
          </a:effectRef>
          <a:fontRef idx="minor">
            <a:schemeClr val="tx1"/>
          </a:fontRef>
        </p:style>
      </p:cxnSp>
      <mc:AlternateContent xmlns:mc="http://schemas.openxmlformats.org/markup-compatibility/2006" xmlns:a14="http://schemas.microsoft.com/office/drawing/2010/main">
        <mc:Choice Requires="a14">
          <p:sp>
            <p:nvSpPr>
              <p:cNvPr id="39" name="Rectangle 38">
                <a:extLst>
                  <a:ext uri="{FF2B5EF4-FFF2-40B4-BE49-F238E27FC236}">
                    <a16:creationId xmlns:a16="http://schemas.microsoft.com/office/drawing/2014/main" id="{5188D6CA-C58A-9D49-9B73-0607F4C417D7}"/>
                  </a:ext>
                </a:extLst>
              </p:cNvPr>
              <p:cNvSpPr/>
              <p:nvPr/>
            </p:nvSpPr>
            <p:spPr>
              <a:xfrm>
                <a:off x="2718980" y="3097171"/>
                <a:ext cx="50180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oMath>
                  </m:oMathPara>
                </a14:m>
                <a:endParaRPr lang="en-US" dirty="0"/>
              </a:p>
            </p:txBody>
          </p:sp>
        </mc:Choice>
        <mc:Fallback xmlns="">
          <p:sp>
            <p:nvSpPr>
              <p:cNvPr id="39" name="Rectangle 38">
                <a:extLst>
                  <a:ext uri="{FF2B5EF4-FFF2-40B4-BE49-F238E27FC236}">
                    <a16:creationId xmlns:a16="http://schemas.microsoft.com/office/drawing/2014/main" id="{5188D6CA-C58A-9D49-9B73-0607F4C417D7}"/>
                  </a:ext>
                </a:extLst>
              </p:cNvPr>
              <p:cNvSpPr>
                <a:spLocks noRot="1" noChangeAspect="1" noMove="1" noResize="1" noEditPoints="1" noAdjustHandles="1" noChangeArrowheads="1" noChangeShapeType="1" noTextEdit="1"/>
              </p:cNvSpPr>
              <p:nvPr/>
            </p:nvSpPr>
            <p:spPr>
              <a:xfrm>
                <a:off x="2718980" y="3097171"/>
                <a:ext cx="501804" cy="369332"/>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47645804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1"/>
                <a:ext cx="8077200" cy="1554954"/>
              </a:xfrm>
            </p:spPr>
            <p:txBody>
              <a:bodyPr>
                <a:normAutofit/>
              </a:bodyPr>
              <a:lstStyle/>
              <a:p>
                <a:r>
                  <a:rPr lang="en-US" dirty="0"/>
                  <a:t>We find the point on the polytope closest to the origin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2</m:t>
                        </m:r>
                      </m:sub>
                    </m:sSub>
                  </m:oMath>
                </a14:m>
                <a:r>
                  <a:rPr lang="en-US" dirty="0"/>
                  <a:t>)</a:t>
                </a:r>
              </a:p>
              <a:p>
                <a:endParaRPr lang="en-US" dirty="0"/>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457200" y="1200151"/>
                <a:ext cx="8077200" cy="1554954"/>
              </a:xfrm>
              <a:blipFill>
                <a:blip r:embed="rId3"/>
                <a:stretch>
                  <a:fillRect l="-1415" t="-4065"/>
                </a:stretch>
              </a:blipFill>
            </p:spPr>
            <p:txBody>
              <a:bodyPr/>
              <a:lstStyle/>
              <a:p>
                <a:r>
                  <a:rPr lang="en-US">
                    <a:noFill/>
                  </a:rPr>
                  <a:t> </a:t>
                </a:r>
              </a:p>
            </p:txBody>
          </p:sp>
        </mc:Fallback>
      </mc:AlternateContent>
      <p:cxnSp>
        <p:nvCxnSpPr>
          <p:cNvPr id="23" name="Straight Connector 22">
            <a:extLst>
              <a:ext uri="{FF2B5EF4-FFF2-40B4-BE49-F238E27FC236}">
                <a16:creationId xmlns:a16="http://schemas.microsoft.com/office/drawing/2014/main" id="{BDFA3950-91A5-AE46-8668-52E429ADE7B6}"/>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5" name="Straight Connector 24">
            <a:extLst>
              <a:ext uri="{FF2B5EF4-FFF2-40B4-BE49-F238E27FC236}">
                <a16:creationId xmlns:a16="http://schemas.microsoft.com/office/drawing/2014/main" id="{E20C71BA-6DFE-A940-A4F5-E52B25027046}"/>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CA9F6F85-6FC5-A347-B1C0-648563D3F4A8}"/>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7" name="Straight Connector 26">
            <a:extLst>
              <a:ext uri="{FF2B5EF4-FFF2-40B4-BE49-F238E27FC236}">
                <a16:creationId xmlns:a16="http://schemas.microsoft.com/office/drawing/2014/main" id="{0B7DAB79-DB7A-1141-B597-2FFE6A829897}"/>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8" name="Straight Connector 27">
            <a:extLst>
              <a:ext uri="{FF2B5EF4-FFF2-40B4-BE49-F238E27FC236}">
                <a16:creationId xmlns:a16="http://schemas.microsoft.com/office/drawing/2014/main" id="{B4A0D987-9443-C144-88D4-05790E2F4DC0}"/>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9" name="Straight Connector 28">
            <a:extLst>
              <a:ext uri="{FF2B5EF4-FFF2-40B4-BE49-F238E27FC236}">
                <a16:creationId xmlns:a16="http://schemas.microsoft.com/office/drawing/2014/main" id="{59D1B5EE-378F-7D43-BFDA-4D1EF3563D9C}"/>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30" name="Straight Connector 29">
            <a:extLst>
              <a:ext uri="{FF2B5EF4-FFF2-40B4-BE49-F238E27FC236}">
                <a16:creationId xmlns:a16="http://schemas.microsoft.com/office/drawing/2014/main" id="{75FE2ECA-E536-3C47-91F8-C7623FD51A8B}"/>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32" name="Oval 31">
            <a:extLst>
              <a:ext uri="{FF2B5EF4-FFF2-40B4-BE49-F238E27FC236}">
                <a16:creationId xmlns:a16="http://schemas.microsoft.com/office/drawing/2014/main" id="{F7B80410-AD5D-5C46-BFBA-4E083EE38464}"/>
              </a:ext>
            </a:extLst>
          </p:cNvPr>
          <p:cNvSpPr/>
          <p:nvPr/>
        </p:nvSpPr>
        <p:spPr>
          <a:xfrm>
            <a:off x="3581401" y="3591221"/>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9A675A75-A8E9-D347-84CD-20A9091597DE}"/>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A3D0766-1FB9-E642-B134-DEE4965208A2}"/>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AEC15150-C09F-DB4B-81C5-23B4BB8895CF}"/>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4D8F4A6-653B-8A47-8100-C69ED295496A}"/>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E698EBC5-A955-5645-942D-8B6208FA8304}"/>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0C76E7C3-9EF2-F040-A251-4F129CE02BEA}"/>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8F239B9-B287-B24D-9FCD-7D2D2478958A}"/>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a:extLst>
              <a:ext uri="{FF2B5EF4-FFF2-40B4-BE49-F238E27FC236}">
                <a16:creationId xmlns:a16="http://schemas.microsoft.com/office/drawing/2014/main" id="{A0D6C17D-7553-A94D-AA10-2A89B015E576}"/>
              </a:ext>
            </a:extLst>
          </p:cNvPr>
          <p:cNvCxnSpPr>
            <a:cxnSpLocks/>
          </p:cNvCxnSpPr>
          <p:nvPr/>
        </p:nvCxnSpPr>
        <p:spPr>
          <a:xfrm flipV="1">
            <a:off x="3505200" y="2893219"/>
            <a:ext cx="1916906" cy="8036"/>
          </a:xfrm>
          <a:prstGeom prst="line">
            <a:avLst/>
          </a:prstGeom>
        </p:spPr>
        <p:style>
          <a:lnRef idx="3">
            <a:schemeClr val="accent6"/>
          </a:lnRef>
          <a:fillRef idx="0">
            <a:schemeClr val="accent6"/>
          </a:fillRef>
          <a:effectRef idx="2">
            <a:schemeClr val="accent6"/>
          </a:effectRef>
          <a:fontRef idx="minor">
            <a:schemeClr val="tx1"/>
          </a:fontRef>
        </p:style>
      </p:cxnSp>
      <p:cxnSp>
        <p:nvCxnSpPr>
          <p:cNvPr id="58" name="Straight Connector 57">
            <a:extLst>
              <a:ext uri="{FF2B5EF4-FFF2-40B4-BE49-F238E27FC236}">
                <a16:creationId xmlns:a16="http://schemas.microsoft.com/office/drawing/2014/main" id="{F77229E9-A8FC-6E47-8CC8-5915F22387E5}"/>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59" name="Straight Connector 58">
            <a:extLst>
              <a:ext uri="{FF2B5EF4-FFF2-40B4-BE49-F238E27FC236}">
                <a16:creationId xmlns:a16="http://schemas.microsoft.com/office/drawing/2014/main" id="{DB26A992-CBE4-7140-B47E-0338DD4317FD}"/>
              </a:ext>
            </a:extLst>
          </p:cNvPr>
          <p:cNvCxnSpPr>
            <a:cxnSpLocks/>
          </p:cNvCxnSpPr>
          <p:nvPr/>
        </p:nvCxnSpPr>
        <p:spPr>
          <a:xfrm flipH="1" flipV="1">
            <a:off x="3143250" y="3521869"/>
            <a:ext cx="135731" cy="1157288"/>
          </a:xfrm>
          <a:prstGeom prst="line">
            <a:avLst/>
          </a:prstGeom>
        </p:spPr>
        <p:style>
          <a:lnRef idx="3">
            <a:schemeClr val="accent6"/>
          </a:lnRef>
          <a:fillRef idx="0">
            <a:schemeClr val="accent6"/>
          </a:fillRef>
          <a:effectRef idx="2">
            <a:schemeClr val="accent6"/>
          </a:effectRef>
          <a:fontRef idx="minor">
            <a:schemeClr val="tx1"/>
          </a:fontRef>
        </p:style>
      </p:cxnSp>
      <p:cxnSp>
        <p:nvCxnSpPr>
          <p:cNvPr id="60" name="Straight Connector 59">
            <a:extLst>
              <a:ext uri="{FF2B5EF4-FFF2-40B4-BE49-F238E27FC236}">
                <a16:creationId xmlns:a16="http://schemas.microsoft.com/office/drawing/2014/main" id="{EF725BA8-668A-7544-BF4E-450E9B1E88D3}"/>
              </a:ext>
            </a:extLst>
          </p:cNvPr>
          <p:cNvCxnSpPr>
            <a:cxnSpLocks/>
          </p:cNvCxnSpPr>
          <p:nvPr/>
        </p:nvCxnSpPr>
        <p:spPr>
          <a:xfrm flipH="1">
            <a:off x="4664869" y="2878931"/>
            <a:ext cx="764381" cy="1821657"/>
          </a:xfrm>
          <a:prstGeom prst="line">
            <a:avLst/>
          </a:prstGeom>
        </p:spPr>
        <p:style>
          <a:lnRef idx="3">
            <a:schemeClr val="accent6"/>
          </a:lnRef>
          <a:fillRef idx="0">
            <a:schemeClr val="accent6"/>
          </a:fillRef>
          <a:effectRef idx="2">
            <a:schemeClr val="accent6"/>
          </a:effectRef>
          <a:fontRef idx="minor">
            <a:schemeClr val="tx1"/>
          </a:fontRef>
        </p:style>
      </p:cxnSp>
      <mc:AlternateContent xmlns:mc="http://schemas.openxmlformats.org/markup-compatibility/2006" xmlns:a14="http://schemas.microsoft.com/office/drawing/2010/main">
        <mc:Choice Requires="a14">
          <p:sp>
            <p:nvSpPr>
              <p:cNvPr id="34" name="Rectangle 33">
                <a:extLst>
                  <a:ext uri="{FF2B5EF4-FFF2-40B4-BE49-F238E27FC236}">
                    <a16:creationId xmlns:a16="http://schemas.microsoft.com/office/drawing/2014/main" id="{8D1A8129-7939-E74D-B3B8-E85E5961CA27}"/>
                  </a:ext>
                </a:extLst>
              </p:cNvPr>
              <p:cNvSpPr/>
              <p:nvPr/>
            </p:nvSpPr>
            <p:spPr>
              <a:xfrm>
                <a:off x="2812837" y="2921198"/>
                <a:ext cx="46769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2</m:t>
                          </m:r>
                        </m:sub>
                      </m:sSub>
                    </m:oMath>
                  </m:oMathPara>
                </a14:m>
                <a:endParaRPr lang="en-US" dirty="0"/>
              </a:p>
            </p:txBody>
          </p:sp>
        </mc:Choice>
        <mc:Fallback xmlns="">
          <p:sp>
            <p:nvSpPr>
              <p:cNvPr id="34" name="Rectangle 33">
                <a:extLst>
                  <a:ext uri="{FF2B5EF4-FFF2-40B4-BE49-F238E27FC236}">
                    <a16:creationId xmlns:a16="http://schemas.microsoft.com/office/drawing/2014/main" id="{8D1A8129-7939-E74D-B3B8-E85E5961CA27}"/>
                  </a:ext>
                </a:extLst>
              </p:cNvPr>
              <p:cNvSpPr>
                <a:spLocks noRot="1" noChangeAspect="1" noMove="1" noResize="1" noEditPoints="1" noAdjustHandles="1" noChangeArrowheads="1" noChangeShapeType="1" noTextEdit="1"/>
              </p:cNvSpPr>
              <p:nvPr/>
            </p:nvSpPr>
            <p:spPr>
              <a:xfrm>
                <a:off x="2812837" y="2921198"/>
                <a:ext cx="467692" cy="369332"/>
              </a:xfrm>
              <a:prstGeom prst="rect">
                <a:avLst/>
              </a:prstGeom>
              <a:blipFill>
                <a:blip r:embed="rId4"/>
                <a:stretch>
                  <a:fillRect/>
                </a:stretch>
              </a:blipFill>
            </p:spPr>
            <p:txBody>
              <a:bodyPr/>
              <a:lstStyle/>
              <a:p>
                <a:r>
                  <a:rPr lang="en-US">
                    <a:noFill/>
                  </a:rPr>
                  <a:t> </a:t>
                </a:r>
              </a:p>
            </p:txBody>
          </p:sp>
        </mc:Fallback>
      </mc:AlternateContent>
      <p:cxnSp>
        <p:nvCxnSpPr>
          <p:cNvPr id="38" name="Straight Connector 37">
            <a:extLst>
              <a:ext uri="{FF2B5EF4-FFF2-40B4-BE49-F238E27FC236}">
                <a16:creationId xmlns:a16="http://schemas.microsoft.com/office/drawing/2014/main" id="{0D2DF559-AF4D-DF4A-B1C3-C85603DFD80D}"/>
              </a:ext>
            </a:extLst>
          </p:cNvPr>
          <p:cNvCxnSpPr>
            <a:cxnSpLocks/>
          </p:cNvCxnSpPr>
          <p:nvPr/>
        </p:nvCxnSpPr>
        <p:spPr>
          <a:xfrm flipV="1">
            <a:off x="3138490" y="2893219"/>
            <a:ext cx="361948" cy="637578"/>
          </a:xfrm>
          <a:prstGeom prst="line">
            <a:avLst/>
          </a:prstGeom>
        </p:spPr>
        <p:style>
          <a:lnRef idx="3">
            <a:schemeClr val="accent6"/>
          </a:lnRef>
          <a:fillRef idx="0">
            <a:schemeClr val="accent6"/>
          </a:fillRef>
          <a:effectRef idx="2">
            <a:schemeClr val="accent6"/>
          </a:effectRef>
          <a:fontRef idx="minor">
            <a:schemeClr val="tx1"/>
          </a:fontRef>
        </p:style>
      </p:cxnSp>
      <p:sp>
        <p:nvSpPr>
          <p:cNvPr id="31" name="Oval 30">
            <a:extLst>
              <a:ext uri="{FF2B5EF4-FFF2-40B4-BE49-F238E27FC236}">
                <a16:creationId xmlns:a16="http://schemas.microsoft.com/office/drawing/2014/main" id="{D8ECFD6F-47C9-6246-A7ED-FEEC2153095E}"/>
              </a:ext>
            </a:extLst>
          </p:cNvPr>
          <p:cNvSpPr/>
          <p:nvPr/>
        </p:nvSpPr>
        <p:spPr>
          <a:xfrm>
            <a:off x="3172814" y="3251001"/>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161660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Polytope Algorithm</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1"/>
                <a:ext cx="8077200" cy="1554954"/>
              </a:xfrm>
            </p:spPr>
            <p:txBody>
              <a:bodyPr>
                <a:normAutofit fontScale="92500" lnSpcReduction="20000"/>
              </a:bodyPr>
              <a:lstStyle/>
              <a:p>
                <a:r>
                  <a:rPr lang="en-US" dirty="0"/>
                  <a:t>Then we plug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𝑣</m:t>
                        </m:r>
                      </m:e>
                      <m:sub>
                        <m:r>
                          <a:rPr lang="en-US" b="0" i="1" smtClean="0">
                            <a:latin typeface="Cambria Math" panose="02040503050406030204" pitchFamily="18" charset="0"/>
                          </a:rPr>
                          <m:t>2</m:t>
                        </m:r>
                      </m:sub>
                    </m:sSub>
                  </m:oMath>
                </a14:m>
                <a:r>
                  <a:rPr lang="en-US" dirty="0"/>
                  <a:t> into the support function of the </a:t>
                </a:r>
                <a:r>
                  <a:rPr lang="en-US" dirty="0" err="1"/>
                  <a:t>Minkowski</a:t>
                </a:r>
                <a:r>
                  <a:rPr lang="en-US" dirty="0"/>
                  <a:t> difference to get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2</m:t>
                        </m:r>
                      </m:sub>
                    </m:sSub>
                  </m:oMath>
                </a14:m>
                <a:r>
                  <a:rPr lang="en-US" dirty="0"/>
                  <a:t> </a:t>
                </a:r>
              </a:p>
              <a:p>
                <a:r>
                  <a:rPr lang="en-US" dirty="0"/>
                  <a:t>The projection of of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2</m:t>
                        </m:r>
                      </m:sub>
                    </m:sSub>
                  </m:oMath>
                </a14:m>
                <a:r>
                  <a:rPr lang="en-US" dirty="0"/>
                  <a:t> onto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2</m:t>
                        </m:r>
                      </m:sub>
                    </m:sSub>
                  </m:oMath>
                </a14:m>
                <a:r>
                  <a:rPr lang="en-US" dirty="0"/>
                  <a:t> is equal to </a:t>
                </a:r>
                <a14:m>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2</m:t>
                        </m:r>
                      </m:sub>
                    </m:sSub>
                  </m:oMath>
                </a14:m>
                <a:r>
                  <a:rPr lang="en-US" dirty="0"/>
                  <a:t>, so we return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2</m:t>
                        </m:r>
                      </m:sub>
                    </m:sSub>
                  </m:oMath>
                </a14:m>
                <a:r>
                  <a:rPr lang="en-US" dirty="0"/>
                  <a:t>, which is the MTV!</a:t>
                </a:r>
              </a:p>
              <a:p>
                <a:endParaRPr lang="en-US" dirty="0"/>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457200" y="1200151"/>
                <a:ext cx="8077200" cy="1554954"/>
              </a:xfrm>
              <a:blipFill>
                <a:blip r:embed="rId3"/>
                <a:stretch>
                  <a:fillRect l="-1258" t="-8130" b="-3252"/>
                </a:stretch>
              </a:blipFill>
            </p:spPr>
            <p:txBody>
              <a:bodyPr/>
              <a:lstStyle/>
              <a:p>
                <a:r>
                  <a:rPr lang="en-US">
                    <a:noFill/>
                  </a:rPr>
                  <a:t> </a:t>
                </a:r>
              </a:p>
            </p:txBody>
          </p:sp>
        </mc:Fallback>
      </mc:AlternateContent>
      <p:cxnSp>
        <p:nvCxnSpPr>
          <p:cNvPr id="23" name="Straight Connector 22">
            <a:extLst>
              <a:ext uri="{FF2B5EF4-FFF2-40B4-BE49-F238E27FC236}">
                <a16:creationId xmlns:a16="http://schemas.microsoft.com/office/drawing/2014/main" id="{BDFA3950-91A5-AE46-8668-52E429ADE7B6}"/>
              </a:ext>
            </a:extLst>
          </p:cNvPr>
          <p:cNvCxnSpPr/>
          <p:nvPr/>
        </p:nvCxnSpPr>
        <p:spPr>
          <a:xfrm>
            <a:off x="3505200" y="2872977"/>
            <a:ext cx="1905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5" name="Straight Connector 24">
            <a:extLst>
              <a:ext uri="{FF2B5EF4-FFF2-40B4-BE49-F238E27FC236}">
                <a16:creationId xmlns:a16="http://schemas.microsoft.com/office/drawing/2014/main" id="{E20C71BA-6DFE-A940-A4F5-E52B25027046}"/>
              </a:ext>
            </a:extLst>
          </p:cNvPr>
          <p:cNvCxnSpPr>
            <a:cxnSpLocks/>
          </p:cNvCxnSpPr>
          <p:nvPr/>
        </p:nvCxnSpPr>
        <p:spPr>
          <a:xfrm>
            <a:off x="5410200" y="2872977"/>
            <a:ext cx="609600" cy="10668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CA9F6F85-6FC5-A347-B1C0-648563D3F4A8}"/>
              </a:ext>
            </a:extLst>
          </p:cNvPr>
          <p:cNvCxnSpPr>
            <a:cxnSpLocks/>
          </p:cNvCxnSpPr>
          <p:nvPr/>
        </p:nvCxnSpPr>
        <p:spPr>
          <a:xfrm flipH="1">
            <a:off x="4648200" y="3939777"/>
            <a:ext cx="1371600" cy="7620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7" name="Straight Connector 26">
            <a:extLst>
              <a:ext uri="{FF2B5EF4-FFF2-40B4-BE49-F238E27FC236}">
                <a16:creationId xmlns:a16="http://schemas.microsoft.com/office/drawing/2014/main" id="{0B7DAB79-DB7A-1141-B597-2FFE6A829897}"/>
              </a:ext>
            </a:extLst>
          </p:cNvPr>
          <p:cNvCxnSpPr>
            <a:cxnSpLocks/>
          </p:cNvCxnSpPr>
          <p:nvPr/>
        </p:nvCxnSpPr>
        <p:spPr>
          <a:xfrm flipH="1">
            <a:off x="3276600" y="4701777"/>
            <a:ext cx="1371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8" name="Straight Connector 27">
            <a:extLst>
              <a:ext uri="{FF2B5EF4-FFF2-40B4-BE49-F238E27FC236}">
                <a16:creationId xmlns:a16="http://schemas.microsoft.com/office/drawing/2014/main" id="{B4A0D987-9443-C144-88D4-05790E2F4DC0}"/>
              </a:ext>
            </a:extLst>
          </p:cNvPr>
          <p:cNvCxnSpPr>
            <a:cxnSpLocks/>
          </p:cNvCxnSpPr>
          <p:nvPr/>
        </p:nvCxnSpPr>
        <p:spPr>
          <a:xfrm flipH="1" flipV="1">
            <a:off x="3124200" y="4092177"/>
            <a:ext cx="152400" cy="609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9" name="Straight Connector 28">
            <a:extLst>
              <a:ext uri="{FF2B5EF4-FFF2-40B4-BE49-F238E27FC236}">
                <a16:creationId xmlns:a16="http://schemas.microsoft.com/office/drawing/2014/main" id="{59D1B5EE-378F-7D43-BFDA-4D1EF3563D9C}"/>
              </a:ext>
            </a:extLst>
          </p:cNvPr>
          <p:cNvCxnSpPr>
            <a:cxnSpLocks/>
          </p:cNvCxnSpPr>
          <p:nvPr/>
        </p:nvCxnSpPr>
        <p:spPr>
          <a:xfrm flipV="1">
            <a:off x="3124200" y="3482578"/>
            <a:ext cx="0" cy="609599"/>
          </a:xfrm>
          <a:prstGeom prst="line">
            <a:avLst/>
          </a:prstGeom>
        </p:spPr>
        <p:style>
          <a:lnRef idx="3">
            <a:schemeClr val="accent1"/>
          </a:lnRef>
          <a:fillRef idx="0">
            <a:schemeClr val="accent1"/>
          </a:fillRef>
          <a:effectRef idx="2">
            <a:schemeClr val="accent1"/>
          </a:effectRef>
          <a:fontRef idx="minor">
            <a:schemeClr val="tx1"/>
          </a:fontRef>
        </p:style>
      </p:cxnSp>
      <p:cxnSp>
        <p:nvCxnSpPr>
          <p:cNvPr id="30" name="Straight Connector 29">
            <a:extLst>
              <a:ext uri="{FF2B5EF4-FFF2-40B4-BE49-F238E27FC236}">
                <a16:creationId xmlns:a16="http://schemas.microsoft.com/office/drawing/2014/main" id="{75FE2ECA-E536-3C47-91F8-C7623FD51A8B}"/>
              </a:ext>
            </a:extLst>
          </p:cNvPr>
          <p:cNvCxnSpPr>
            <a:cxnSpLocks/>
          </p:cNvCxnSpPr>
          <p:nvPr/>
        </p:nvCxnSpPr>
        <p:spPr>
          <a:xfrm flipV="1">
            <a:off x="3124200" y="2872977"/>
            <a:ext cx="381000" cy="625078"/>
          </a:xfrm>
          <a:prstGeom prst="line">
            <a:avLst/>
          </a:prstGeom>
        </p:spPr>
        <p:style>
          <a:lnRef idx="3">
            <a:schemeClr val="accent1"/>
          </a:lnRef>
          <a:fillRef idx="0">
            <a:schemeClr val="accent1"/>
          </a:fillRef>
          <a:effectRef idx="2">
            <a:schemeClr val="accent1"/>
          </a:effectRef>
          <a:fontRef idx="minor">
            <a:schemeClr val="tx1"/>
          </a:fontRef>
        </p:style>
      </p:cxnSp>
      <p:sp>
        <p:nvSpPr>
          <p:cNvPr id="32" name="Oval 31">
            <a:extLst>
              <a:ext uri="{FF2B5EF4-FFF2-40B4-BE49-F238E27FC236}">
                <a16:creationId xmlns:a16="http://schemas.microsoft.com/office/drawing/2014/main" id="{F7B80410-AD5D-5C46-BFBA-4E083EE38464}"/>
              </a:ext>
            </a:extLst>
          </p:cNvPr>
          <p:cNvSpPr/>
          <p:nvPr/>
        </p:nvSpPr>
        <p:spPr>
          <a:xfrm>
            <a:off x="3581401" y="3591221"/>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9A675A75-A8E9-D347-84CD-20A9091597DE}"/>
              </a:ext>
            </a:extLst>
          </p:cNvPr>
          <p:cNvSpPr/>
          <p:nvPr/>
        </p:nvSpPr>
        <p:spPr>
          <a:xfrm>
            <a:off x="3214688" y="460474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A3D0766-1FB9-E642-B134-DEE4965208A2}"/>
              </a:ext>
            </a:extLst>
          </p:cNvPr>
          <p:cNvSpPr/>
          <p:nvPr/>
        </p:nvSpPr>
        <p:spPr>
          <a:xfrm>
            <a:off x="3055145" y="40106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AEC15150-C09F-DB4B-81C5-23B4BB8895CF}"/>
              </a:ext>
            </a:extLst>
          </p:cNvPr>
          <p:cNvSpPr/>
          <p:nvPr/>
        </p:nvSpPr>
        <p:spPr>
          <a:xfrm>
            <a:off x="3048000" y="340637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4D8F4A6-653B-8A47-8100-C69ED295496A}"/>
              </a:ext>
            </a:extLst>
          </p:cNvPr>
          <p:cNvSpPr/>
          <p:nvPr/>
        </p:nvSpPr>
        <p:spPr>
          <a:xfrm>
            <a:off x="3429000" y="2819997"/>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E698EBC5-A955-5645-942D-8B6208FA8304}"/>
              </a:ext>
            </a:extLst>
          </p:cNvPr>
          <p:cNvSpPr/>
          <p:nvPr/>
        </p:nvSpPr>
        <p:spPr>
          <a:xfrm>
            <a:off x="4572000" y="462915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0C76E7C3-9EF2-F040-A251-4F129CE02BEA}"/>
              </a:ext>
            </a:extLst>
          </p:cNvPr>
          <p:cNvSpPr/>
          <p:nvPr/>
        </p:nvSpPr>
        <p:spPr>
          <a:xfrm>
            <a:off x="5895976" y="385822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8F239B9-B287-B24D-9FCD-7D2D2478958A}"/>
              </a:ext>
            </a:extLst>
          </p:cNvPr>
          <p:cNvSpPr/>
          <p:nvPr/>
        </p:nvSpPr>
        <p:spPr>
          <a:xfrm>
            <a:off x="5334000" y="279320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a:extLst>
              <a:ext uri="{FF2B5EF4-FFF2-40B4-BE49-F238E27FC236}">
                <a16:creationId xmlns:a16="http://schemas.microsoft.com/office/drawing/2014/main" id="{A0D6C17D-7553-A94D-AA10-2A89B015E576}"/>
              </a:ext>
            </a:extLst>
          </p:cNvPr>
          <p:cNvCxnSpPr>
            <a:cxnSpLocks/>
          </p:cNvCxnSpPr>
          <p:nvPr/>
        </p:nvCxnSpPr>
        <p:spPr>
          <a:xfrm flipV="1">
            <a:off x="3505200" y="2893219"/>
            <a:ext cx="1916906" cy="8036"/>
          </a:xfrm>
          <a:prstGeom prst="line">
            <a:avLst/>
          </a:prstGeom>
        </p:spPr>
        <p:style>
          <a:lnRef idx="3">
            <a:schemeClr val="accent6"/>
          </a:lnRef>
          <a:fillRef idx="0">
            <a:schemeClr val="accent6"/>
          </a:fillRef>
          <a:effectRef idx="2">
            <a:schemeClr val="accent6"/>
          </a:effectRef>
          <a:fontRef idx="minor">
            <a:schemeClr val="tx1"/>
          </a:fontRef>
        </p:style>
      </p:cxnSp>
      <p:cxnSp>
        <p:nvCxnSpPr>
          <p:cNvPr id="58" name="Straight Connector 57">
            <a:extLst>
              <a:ext uri="{FF2B5EF4-FFF2-40B4-BE49-F238E27FC236}">
                <a16:creationId xmlns:a16="http://schemas.microsoft.com/office/drawing/2014/main" id="{F77229E9-A8FC-6E47-8CC8-5915F22387E5}"/>
              </a:ext>
            </a:extLst>
          </p:cNvPr>
          <p:cNvCxnSpPr>
            <a:cxnSpLocks/>
          </p:cNvCxnSpPr>
          <p:nvPr/>
        </p:nvCxnSpPr>
        <p:spPr>
          <a:xfrm>
            <a:off x="3286125" y="4670822"/>
            <a:ext cx="1378744" cy="22622"/>
          </a:xfrm>
          <a:prstGeom prst="line">
            <a:avLst/>
          </a:prstGeom>
        </p:spPr>
        <p:style>
          <a:lnRef idx="3">
            <a:schemeClr val="accent6"/>
          </a:lnRef>
          <a:fillRef idx="0">
            <a:schemeClr val="accent6"/>
          </a:fillRef>
          <a:effectRef idx="2">
            <a:schemeClr val="accent6"/>
          </a:effectRef>
          <a:fontRef idx="minor">
            <a:schemeClr val="tx1"/>
          </a:fontRef>
        </p:style>
      </p:cxnSp>
      <p:cxnSp>
        <p:nvCxnSpPr>
          <p:cNvPr id="59" name="Straight Connector 58">
            <a:extLst>
              <a:ext uri="{FF2B5EF4-FFF2-40B4-BE49-F238E27FC236}">
                <a16:creationId xmlns:a16="http://schemas.microsoft.com/office/drawing/2014/main" id="{DB26A992-CBE4-7140-B47E-0338DD4317FD}"/>
              </a:ext>
            </a:extLst>
          </p:cNvPr>
          <p:cNvCxnSpPr>
            <a:cxnSpLocks/>
          </p:cNvCxnSpPr>
          <p:nvPr/>
        </p:nvCxnSpPr>
        <p:spPr>
          <a:xfrm flipH="1" flipV="1">
            <a:off x="3143250" y="3521869"/>
            <a:ext cx="135731" cy="1157288"/>
          </a:xfrm>
          <a:prstGeom prst="line">
            <a:avLst/>
          </a:prstGeom>
        </p:spPr>
        <p:style>
          <a:lnRef idx="3">
            <a:schemeClr val="accent6"/>
          </a:lnRef>
          <a:fillRef idx="0">
            <a:schemeClr val="accent6"/>
          </a:fillRef>
          <a:effectRef idx="2">
            <a:schemeClr val="accent6"/>
          </a:effectRef>
          <a:fontRef idx="minor">
            <a:schemeClr val="tx1"/>
          </a:fontRef>
        </p:style>
      </p:cxnSp>
      <p:cxnSp>
        <p:nvCxnSpPr>
          <p:cNvPr id="60" name="Straight Connector 59">
            <a:extLst>
              <a:ext uri="{FF2B5EF4-FFF2-40B4-BE49-F238E27FC236}">
                <a16:creationId xmlns:a16="http://schemas.microsoft.com/office/drawing/2014/main" id="{EF725BA8-668A-7544-BF4E-450E9B1E88D3}"/>
              </a:ext>
            </a:extLst>
          </p:cNvPr>
          <p:cNvCxnSpPr>
            <a:cxnSpLocks/>
          </p:cNvCxnSpPr>
          <p:nvPr/>
        </p:nvCxnSpPr>
        <p:spPr>
          <a:xfrm flipH="1">
            <a:off x="4664869" y="2878931"/>
            <a:ext cx="764381" cy="1821657"/>
          </a:xfrm>
          <a:prstGeom prst="line">
            <a:avLst/>
          </a:prstGeom>
        </p:spPr>
        <p:style>
          <a:lnRef idx="3">
            <a:schemeClr val="accent6"/>
          </a:lnRef>
          <a:fillRef idx="0">
            <a:schemeClr val="accent6"/>
          </a:fillRef>
          <a:effectRef idx="2">
            <a:schemeClr val="accent6"/>
          </a:effectRef>
          <a:fontRef idx="minor">
            <a:schemeClr val="tx1"/>
          </a:fontRef>
        </p:style>
      </p:cxnSp>
      <mc:AlternateContent xmlns:mc="http://schemas.openxmlformats.org/markup-compatibility/2006" xmlns:a14="http://schemas.microsoft.com/office/drawing/2010/main">
        <mc:Choice Requires="a14">
          <p:sp>
            <p:nvSpPr>
              <p:cNvPr id="34" name="Rectangle 33">
                <a:extLst>
                  <a:ext uri="{FF2B5EF4-FFF2-40B4-BE49-F238E27FC236}">
                    <a16:creationId xmlns:a16="http://schemas.microsoft.com/office/drawing/2014/main" id="{8D1A8129-7939-E74D-B3B8-E85E5961CA27}"/>
                  </a:ext>
                </a:extLst>
              </p:cNvPr>
              <p:cNvSpPr/>
              <p:nvPr/>
            </p:nvSpPr>
            <p:spPr>
              <a:xfrm>
                <a:off x="2812837" y="2921198"/>
                <a:ext cx="46769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2</m:t>
                          </m:r>
                        </m:sub>
                      </m:sSub>
                    </m:oMath>
                  </m:oMathPara>
                </a14:m>
                <a:endParaRPr lang="en-US" dirty="0"/>
              </a:p>
            </p:txBody>
          </p:sp>
        </mc:Choice>
        <mc:Fallback xmlns="">
          <p:sp>
            <p:nvSpPr>
              <p:cNvPr id="34" name="Rectangle 33">
                <a:extLst>
                  <a:ext uri="{FF2B5EF4-FFF2-40B4-BE49-F238E27FC236}">
                    <a16:creationId xmlns:a16="http://schemas.microsoft.com/office/drawing/2014/main" id="{8D1A8129-7939-E74D-B3B8-E85E5961CA27}"/>
                  </a:ext>
                </a:extLst>
              </p:cNvPr>
              <p:cNvSpPr>
                <a:spLocks noRot="1" noChangeAspect="1" noMove="1" noResize="1" noEditPoints="1" noAdjustHandles="1" noChangeArrowheads="1" noChangeShapeType="1" noTextEdit="1"/>
              </p:cNvSpPr>
              <p:nvPr/>
            </p:nvSpPr>
            <p:spPr>
              <a:xfrm>
                <a:off x="2812837" y="2921198"/>
                <a:ext cx="467692" cy="369332"/>
              </a:xfrm>
              <a:prstGeom prst="rect">
                <a:avLst/>
              </a:prstGeom>
              <a:blipFill>
                <a:blip r:embed="rId4"/>
                <a:stretch>
                  <a:fillRect/>
                </a:stretch>
              </a:blipFill>
            </p:spPr>
            <p:txBody>
              <a:bodyPr/>
              <a:lstStyle/>
              <a:p>
                <a:r>
                  <a:rPr lang="en-US">
                    <a:noFill/>
                  </a:rPr>
                  <a:t> </a:t>
                </a:r>
              </a:p>
            </p:txBody>
          </p:sp>
        </mc:Fallback>
      </mc:AlternateContent>
      <p:cxnSp>
        <p:nvCxnSpPr>
          <p:cNvPr id="38" name="Straight Connector 37">
            <a:extLst>
              <a:ext uri="{FF2B5EF4-FFF2-40B4-BE49-F238E27FC236}">
                <a16:creationId xmlns:a16="http://schemas.microsoft.com/office/drawing/2014/main" id="{0D2DF559-AF4D-DF4A-B1C3-C85603DFD80D}"/>
              </a:ext>
            </a:extLst>
          </p:cNvPr>
          <p:cNvCxnSpPr>
            <a:cxnSpLocks/>
          </p:cNvCxnSpPr>
          <p:nvPr/>
        </p:nvCxnSpPr>
        <p:spPr>
          <a:xfrm flipV="1">
            <a:off x="3138490" y="2893219"/>
            <a:ext cx="361948" cy="637578"/>
          </a:xfrm>
          <a:prstGeom prst="line">
            <a:avLst/>
          </a:prstGeom>
        </p:spPr>
        <p:style>
          <a:lnRef idx="3">
            <a:schemeClr val="accent6"/>
          </a:lnRef>
          <a:fillRef idx="0">
            <a:schemeClr val="accent6"/>
          </a:fillRef>
          <a:effectRef idx="2">
            <a:schemeClr val="accent6"/>
          </a:effectRef>
          <a:fontRef idx="minor">
            <a:schemeClr val="tx1"/>
          </a:fontRef>
        </p:style>
      </p:cxnSp>
      <p:sp>
        <p:nvSpPr>
          <p:cNvPr id="31" name="Oval 30">
            <a:extLst>
              <a:ext uri="{FF2B5EF4-FFF2-40B4-BE49-F238E27FC236}">
                <a16:creationId xmlns:a16="http://schemas.microsoft.com/office/drawing/2014/main" id="{D8ECFD6F-47C9-6246-A7ED-FEEC2153095E}"/>
              </a:ext>
            </a:extLst>
          </p:cNvPr>
          <p:cNvSpPr/>
          <p:nvPr/>
        </p:nvSpPr>
        <p:spPr>
          <a:xfrm>
            <a:off x="3172814" y="3251001"/>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2C39A8C3-D2CF-CC41-85F3-D3081089D25C}"/>
                  </a:ext>
                </a:extLst>
              </p:cNvPr>
              <p:cNvSpPr/>
              <p:nvPr/>
            </p:nvSpPr>
            <p:spPr>
              <a:xfrm>
                <a:off x="2671009" y="3309819"/>
                <a:ext cx="507127" cy="369332"/>
              </a:xfrm>
              <a:prstGeom prst="rect">
                <a:avLst/>
              </a:prstGeom>
            </p:spPr>
            <p:txBody>
              <a:bodyPr wrap="none">
                <a:spAutoFit/>
              </a:bodyPr>
              <a:lstStyle/>
              <a:p>
                <a14:m>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2</m:t>
                        </m:r>
                      </m:sub>
                    </m:sSub>
                  </m:oMath>
                </a14:m>
                <a:r>
                  <a:rPr lang="en-US" dirty="0"/>
                  <a:t> </a:t>
                </a:r>
              </a:p>
            </p:txBody>
          </p:sp>
        </mc:Choice>
        <mc:Fallback xmlns="">
          <p:sp>
            <p:nvSpPr>
              <p:cNvPr id="2" name="Rectangle 1">
                <a:extLst>
                  <a:ext uri="{FF2B5EF4-FFF2-40B4-BE49-F238E27FC236}">
                    <a16:creationId xmlns:a16="http://schemas.microsoft.com/office/drawing/2014/main" id="{2C39A8C3-D2CF-CC41-85F3-D3081089D25C}"/>
                  </a:ext>
                </a:extLst>
              </p:cNvPr>
              <p:cNvSpPr>
                <a:spLocks noRot="1" noChangeAspect="1" noMove="1" noResize="1" noEditPoints="1" noAdjustHandles="1" noChangeArrowheads="1" noChangeShapeType="1" noTextEdit="1"/>
              </p:cNvSpPr>
              <p:nvPr/>
            </p:nvSpPr>
            <p:spPr>
              <a:xfrm>
                <a:off x="2671009" y="3309819"/>
                <a:ext cx="507127" cy="369332"/>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66311428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EPA Pseudocode</a:t>
            </a:r>
          </a:p>
        </p:txBody>
      </p:sp>
      <p:sp>
        <p:nvSpPr>
          <p:cNvPr id="36" name="Content Placeholder 3">
            <a:extLst>
              <a:ext uri="{FF2B5EF4-FFF2-40B4-BE49-F238E27FC236}">
                <a16:creationId xmlns:a16="http://schemas.microsoft.com/office/drawing/2014/main" id="{6540B3A1-14A3-E84A-A7A5-C6B58607D50F}"/>
              </a:ext>
            </a:extLst>
          </p:cNvPr>
          <p:cNvSpPr>
            <a:spLocks noGrp="1"/>
          </p:cNvSpPr>
          <p:nvPr>
            <p:ph sz="half" idx="1"/>
          </p:nvPr>
        </p:nvSpPr>
        <p:spPr>
          <a:xfrm>
            <a:off x="685800" y="1428750"/>
            <a:ext cx="7620000" cy="4080271"/>
          </a:xfrm>
        </p:spPr>
        <p:txBody>
          <a:bodyPr>
            <a:normAutofit fontScale="55000" lnSpcReduction="20000"/>
          </a:bodyPr>
          <a:lstStyle/>
          <a:p>
            <a:pPr marL="0" indent="0">
              <a:buNone/>
            </a:pPr>
            <a:r>
              <a:rPr lang="en-US" sz="3300" dirty="0">
                <a:latin typeface="Courier" pitchFamily="2" charset="0"/>
              </a:rPr>
              <a:t>EPA(simplex):</a:t>
            </a:r>
          </a:p>
          <a:p>
            <a:pPr marL="0" indent="0">
              <a:buNone/>
            </a:pPr>
            <a:r>
              <a:rPr lang="en-US" sz="3300" dirty="0">
                <a:latin typeface="Courier" pitchFamily="2" charset="0"/>
              </a:rPr>
              <a:t>  polytope = simplex</a:t>
            </a:r>
          </a:p>
          <a:p>
            <a:pPr marL="0" indent="0">
              <a:buNone/>
            </a:pPr>
            <a:r>
              <a:rPr lang="en-US" sz="3300" dirty="0">
                <a:latin typeface="Courier" pitchFamily="2" charset="0"/>
              </a:rPr>
              <a:t>  while (true)</a:t>
            </a:r>
          </a:p>
          <a:p>
            <a:pPr marL="0" indent="0">
              <a:buNone/>
            </a:pPr>
            <a:r>
              <a:rPr lang="en-US" sz="3300" dirty="0">
                <a:latin typeface="Courier" pitchFamily="2" charset="0"/>
              </a:rPr>
              <a:t>    face = </a:t>
            </a:r>
            <a:r>
              <a:rPr lang="en-US" sz="3300" dirty="0" err="1">
                <a:latin typeface="Courier" pitchFamily="2" charset="0"/>
              </a:rPr>
              <a:t>getClosestFaceToOrigin</a:t>
            </a:r>
            <a:r>
              <a:rPr lang="en-US" sz="3300" dirty="0">
                <a:latin typeface="Courier" pitchFamily="2" charset="0"/>
              </a:rPr>
              <a:t>(polytope)</a:t>
            </a:r>
          </a:p>
          <a:p>
            <a:pPr marL="0" indent="0">
              <a:buNone/>
            </a:pPr>
            <a:r>
              <a:rPr lang="en-US" sz="3300" dirty="0">
                <a:latin typeface="Courier" pitchFamily="2" charset="0"/>
              </a:rPr>
              <a:t>    v = </a:t>
            </a:r>
            <a:r>
              <a:rPr lang="en-US" sz="3300" dirty="0" err="1">
                <a:latin typeface="Courier" pitchFamily="2" charset="0"/>
              </a:rPr>
              <a:t>projectionOfOriginOnFace</a:t>
            </a:r>
            <a:r>
              <a:rPr lang="en-US" sz="3300" dirty="0">
                <a:latin typeface="Courier" pitchFamily="2" charset="0"/>
              </a:rPr>
              <a:t>(face)</a:t>
            </a:r>
          </a:p>
          <a:p>
            <a:pPr marL="0" indent="0">
              <a:buNone/>
            </a:pPr>
            <a:r>
              <a:rPr lang="en-US" sz="3300" dirty="0">
                <a:latin typeface="Courier" pitchFamily="2" charset="0"/>
              </a:rPr>
              <a:t>    w = </a:t>
            </a:r>
            <a:r>
              <a:rPr lang="en-US" sz="3300" dirty="0" err="1">
                <a:latin typeface="Courier" pitchFamily="2" charset="0"/>
              </a:rPr>
              <a:t>minkowskiSupport</a:t>
            </a:r>
            <a:r>
              <a:rPr lang="en-US" sz="3300" dirty="0">
                <a:latin typeface="Courier" pitchFamily="2" charset="0"/>
              </a:rPr>
              <a:t>(v)</a:t>
            </a:r>
          </a:p>
          <a:p>
            <a:pPr marL="0" indent="0">
              <a:buNone/>
            </a:pPr>
            <a:r>
              <a:rPr lang="en-US" sz="3300" dirty="0">
                <a:latin typeface="Courier" pitchFamily="2" charset="0"/>
              </a:rPr>
              <a:t>    if projection(</a:t>
            </a:r>
            <a:r>
              <a:rPr lang="en-US" sz="3300" dirty="0" err="1">
                <a:latin typeface="Courier" pitchFamily="2" charset="0"/>
              </a:rPr>
              <a:t>w,v</a:t>
            </a:r>
            <a:r>
              <a:rPr lang="en-US" sz="3300" dirty="0">
                <a:latin typeface="Courier" pitchFamily="2" charset="0"/>
              </a:rPr>
              <a:t>) == v:</a:t>
            </a:r>
          </a:p>
          <a:p>
            <a:pPr marL="0" indent="0">
              <a:buNone/>
            </a:pPr>
            <a:r>
              <a:rPr lang="en-US" sz="3300" dirty="0">
                <a:latin typeface="Courier" pitchFamily="2" charset="0"/>
              </a:rPr>
              <a:t>      return v</a:t>
            </a:r>
          </a:p>
          <a:p>
            <a:pPr marL="0" indent="0">
              <a:buNone/>
            </a:pPr>
            <a:r>
              <a:rPr lang="en-US" sz="3300" dirty="0">
                <a:latin typeface="Courier" pitchFamily="2" charset="0"/>
              </a:rPr>
              <a:t>    else</a:t>
            </a:r>
          </a:p>
          <a:p>
            <a:pPr marL="0" indent="0">
              <a:buNone/>
            </a:pPr>
            <a:r>
              <a:rPr lang="en-US" sz="3300" dirty="0">
                <a:latin typeface="Courier" pitchFamily="2" charset="0"/>
              </a:rPr>
              <a:t>      </a:t>
            </a:r>
            <a:r>
              <a:rPr lang="en-US" sz="3300" dirty="0" err="1">
                <a:latin typeface="Courier" pitchFamily="2" charset="0"/>
              </a:rPr>
              <a:t>simplex.add</a:t>
            </a:r>
            <a:r>
              <a:rPr lang="en-US" sz="3300" dirty="0">
                <a:latin typeface="Courier" pitchFamily="2" charset="0"/>
              </a:rPr>
              <a:t>(w)</a:t>
            </a:r>
          </a:p>
          <a:p>
            <a:pPr marL="0" indent="0">
              <a:buNone/>
            </a:pPr>
            <a:r>
              <a:rPr lang="en-US" sz="3300" dirty="0">
                <a:latin typeface="Courier" pitchFamily="2" charset="0"/>
              </a:rPr>
              <a:t>    </a:t>
            </a:r>
          </a:p>
          <a:p>
            <a:pPr marL="0" indent="0">
              <a:buNone/>
            </a:pPr>
            <a:endParaRPr lang="en-US" dirty="0">
              <a:latin typeface="Courier" pitchFamily="2" charset="0"/>
            </a:endParaRPr>
          </a:p>
          <a:p>
            <a:pPr marL="0" indent="0">
              <a:buNone/>
            </a:pPr>
            <a:r>
              <a:rPr lang="en-US" dirty="0">
                <a:latin typeface="Courier" pitchFamily="2" charset="0"/>
              </a:rPr>
              <a:t>  </a:t>
            </a:r>
            <a:endParaRPr lang="en-US" sz="1300" dirty="0">
              <a:latin typeface="Courier" pitchFamily="2" charset="0"/>
            </a:endParaRPr>
          </a:p>
          <a:p>
            <a:pPr marL="0" indent="0">
              <a:buNone/>
            </a:pPr>
            <a:endParaRPr lang="en-US" sz="1300" dirty="0">
              <a:latin typeface="Courier" pitchFamily="2" charset="0"/>
            </a:endParaRPr>
          </a:p>
          <a:p>
            <a:pPr marL="0" indent="0">
              <a:buNone/>
            </a:pPr>
            <a:endParaRPr lang="en-US" sz="1300" dirty="0">
              <a:latin typeface="Courier" pitchFamily="2" charset="0"/>
            </a:endParaRPr>
          </a:p>
          <a:p>
            <a:pPr marL="0" indent="0">
              <a:buNone/>
            </a:pPr>
            <a:r>
              <a:rPr lang="en-US" sz="1300" dirty="0">
                <a:latin typeface="Courier" pitchFamily="2" charset="0"/>
              </a:rPr>
              <a:t>  </a:t>
            </a:r>
          </a:p>
          <a:p>
            <a:pPr marL="0" indent="0">
              <a:buNone/>
            </a:pPr>
            <a:r>
              <a:rPr lang="en-US" sz="1200" dirty="0">
                <a:latin typeface="Courier" pitchFamily="2" charset="0"/>
              </a:rPr>
              <a:t>  </a:t>
            </a:r>
          </a:p>
        </p:txBody>
      </p:sp>
    </p:spTree>
    <p:extLst>
      <p:ext uri="{BB962C8B-B14F-4D97-AF65-F5344CB8AC3E}">
        <p14:creationId xmlns:p14="http://schemas.microsoft.com/office/powerpoint/2010/main" val="330706089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Extra Details</a:t>
            </a:r>
          </a:p>
        </p:txBody>
      </p: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0"/>
            <a:ext cx="8077200" cy="3276599"/>
          </a:xfrm>
        </p:spPr>
        <p:txBody>
          <a:bodyPr>
            <a:normAutofit/>
          </a:bodyPr>
          <a:lstStyle/>
          <a:p>
            <a:r>
              <a:rPr lang="en-US" dirty="0"/>
              <a:t>We have looked at an EPA example in 2D</a:t>
            </a:r>
          </a:p>
          <a:p>
            <a:r>
              <a:rPr lang="en-US" dirty="0"/>
              <a:t>There are a few details that we need to consider when we transition to 3D</a:t>
            </a:r>
          </a:p>
        </p:txBody>
      </p:sp>
    </p:spTree>
    <p:extLst>
      <p:ext uri="{BB962C8B-B14F-4D97-AF65-F5344CB8AC3E}">
        <p14:creationId xmlns:p14="http://schemas.microsoft.com/office/powerpoint/2010/main" val="91845327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Representing the Polytope</a:t>
            </a:r>
          </a:p>
        </p:txBody>
      </p: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0"/>
            <a:ext cx="8077200" cy="3737371"/>
          </a:xfrm>
        </p:spPr>
        <p:txBody>
          <a:bodyPr>
            <a:normAutofit/>
          </a:bodyPr>
          <a:lstStyle/>
          <a:p>
            <a:r>
              <a:rPr lang="en-US" dirty="0"/>
              <a:t>We have looked at an EPA example in 2D</a:t>
            </a:r>
          </a:p>
          <a:p>
            <a:r>
              <a:rPr lang="en-US" dirty="0"/>
              <a:t>There are a few details that we need to consider when we transition to 3D</a:t>
            </a:r>
          </a:p>
          <a:p>
            <a:r>
              <a:rPr lang="en-US" dirty="0"/>
              <a:t>First, the polytope in 3D is defined as a set of triangles forming a convex 3D shape</a:t>
            </a:r>
          </a:p>
          <a:p>
            <a:pPr lvl="1"/>
            <a:r>
              <a:rPr lang="en-US" dirty="0"/>
              <a:t>We can represent the polytope like a mesh, by having a list of vec3s defining the vertex positions, and a list of triplets of integers representing the faces</a:t>
            </a:r>
          </a:p>
        </p:txBody>
      </p:sp>
    </p:spTree>
    <p:extLst>
      <p:ext uri="{BB962C8B-B14F-4D97-AF65-F5344CB8AC3E}">
        <p14:creationId xmlns:p14="http://schemas.microsoft.com/office/powerpoint/2010/main" val="202962140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Expanding the Polytope in 3D</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1"/>
                <a:ext cx="8077200" cy="1066800"/>
              </a:xfrm>
            </p:spPr>
            <p:txBody>
              <a:bodyPr>
                <a:normAutofit fontScale="62500" lnSpcReduction="20000"/>
              </a:bodyPr>
              <a:lstStyle/>
              <a:p>
                <a:r>
                  <a:rPr lang="en-US" dirty="0"/>
                  <a:t>If we need to expand the polytope, we can’t just split the face containing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b="0" i="1" smtClean="0">
                            <a:latin typeface="Cambria Math" panose="02040503050406030204" pitchFamily="18" charset="0"/>
                          </a:rPr>
                          <m:t>𝑖</m:t>
                        </m:r>
                      </m:sub>
                    </m:sSub>
                  </m:oMath>
                </a14:m>
                <a:r>
                  <a:rPr lang="en-US" dirty="0"/>
                  <a:t> into 3 faces that contain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oMath>
                </a14:m>
                <a:endParaRPr lang="en-US" dirty="0"/>
              </a:p>
              <a:p>
                <a:r>
                  <a:rPr lang="en-US" dirty="0"/>
                  <a:t>If we do this, we will get a non-convex shape, as shown in the video below (the sphere represents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a:t>
                </a:r>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457200" y="1200151"/>
                <a:ext cx="8077200" cy="1066800"/>
              </a:xfrm>
              <a:blipFill>
                <a:blip r:embed="rId5"/>
                <a:stretch>
                  <a:fillRect l="-472" t="-7059" r="-314" b="-5882"/>
                </a:stretch>
              </a:blipFill>
            </p:spPr>
            <p:txBody>
              <a:bodyPr/>
              <a:lstStyle/>
              <a:p>
                <a:r>
                  <a:rPr lang="en-US">
                    <a:noFill/>
                  </a:rPr>
                  <a:t> </a:t>
                </a:r>
              </a:p>
            </p:txBody>
          </p:sp>
        </mc:Fallback>
      </mc:AlternateContent>
      <p:pic>
        <p:nvPicPr>
          <p:cNvPr id="2" name="Screen Recording 2021-01-30 at 2.46.27 PM" descr="Screen Recording 2021-01-30 at 2.46.27 PM">
            <a:hlinkClick r:id="" action="ppaction://media"/>
            <a:extLst>
              <a:ext uri="{FF2B5EF4-FFF2-40B4-BE49-F238E27FC236}">
                <a16:creationId xmlns:a16="http://schemas.microsoft.com/office/drawing/2014/main" id="{4D9E190D-477E-6A4E-B2D9-EB55014EE98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133600" y="2458479"/>
            <a:ext cx="4876800" cy="2296161"/>
          </a:xfrm>
          <a:prstGeom prst="rect">
            <a:avLst/>
          </a:prstGeom>
        </p:spPr>
      </p:pic>
    </p:spTree>
    <p:extLst>
      <p:ext uri="{BB962C8B-B14F-4D97-AF65-F5344CB8AC3E}">
        <p14:creationId xmlns:p14="http://schemas.microsoft.com/office/powerpoint/2010/main" val="1004695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Expanding the Polytope in 3D</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0"/>
                <a:ext cx="8077200" cy="2743199"/>
              </a:xfrm>
            </p:spPr>
            <p:txBody>
              <a:bodyPr>
                <a:normAutofit/>
              </a:bodyPr>
              <a:lstStyle/>
              <a:p>
                <a:r>
                  <a:rPr lang="en-US" dirty="0"/>
                  <a:t>To handle this problem, we need to make sure every face of the polytope that “sees”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is changed so that face has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as a vertex</a:t>
                </a:r>
              </a:p>
              <a:p>
                <a:r>
                  <a:rPr lang="en-US" dirty="0"/>
                  <a:t>A face with normal </a:t>
                </a:r>
                <a14:m>
                  <m:oMath xmlns:m="http://schemas.openxmlformats.org/officeDocument/2006/math">
                    <m:r>
                      <a:rPr lang="en-US" b="1" i="1" smtClean="0">
                        <a:latin typeface="Cambria Math" panose="02040503050406030204" pitchFamily="18" charset="0"/>
                      </a:rPr>
                      <m:t>𝒏</m:t>
                    </m:r>
                  </m:oMath>
                </a14:m>
                <a:r>
                  <a:rPr lang="en-US" dirty="0"/>
                  <a:t> and a vertex </a:t>
                </a:r>
                <a14:m>
                  <m:oMath xmlns:m="http://schemas.openxmlformats.org/officeDocument/2006/math">
                    <m:r>
                      <a:rPr lang="en-US" b="0" i="1" smtClean="0">
                        <a:latin typeface="Cambria Math" panose="02040503050406030204" pitchFamily="18" charset="0"/>
                      </a:rPr>
                      <m:t>𝑡</m:t>
                    </m:r>
                  </m:oMath>
                </a14:m>
                <a:r>
                  <a:rPr lang="en-US" dirty="0"/>
                  <a:t> “sees”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𝑖</m:t>
                        </m:r>
                      </m:sub>
                    </m:sSub>
                  </m:oMath>
                </a14:m>
                <a:r>
                  <a:rPr lang="en-US" dirty="0"/>
                  <a:t> if </a:t>
                </a:r>
                <a14:m>
                  <m:oMath xmlns:m="http://schemas.openxmlformats.org/officeDocument/2006/math">
                    <m:r>
                      <a:rPr lang="en-US" b="0" i="0"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1" i="1" smtClean="0">
                        <a:latin typeface="Cambria Math" panose="02040503050406030204" pitchFamily="18" charset="0"/>
                      </a:rPr>
                      <m:t>𝒏</m:t>
                    </m:r>
                    <m:r>
                      <a:rPr lang="en-US" b="1" i="1" smtClean="0">
                        <a:latin typeface="Cambria Math" panose="02040503050406030204" pitchFamily="18" charset="0"/>
                      </a:rPr>
                      <m:t>&gt;</m:t>
                    </m:r>
                    <m:r>
                      <a:rPr lang="en-US" b="0" i="1" smtClean="0">
                        <a:latin typeface="Cambria Math" panose="02040503050406030204" pitchFamily="18" charset="0"/>
                      </a:rPr>
                      <m:t>0</m:t>
                    </m:r>
                  </m:oMath>
                </a14:m>
                <a:endParaRPr lang="en-US" dirty="0"/>
              </a:p>
              <a:p>
                <a:endParaRPr lang="en-US" dirty="0"/>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457200" y="1200150"/>
                <a:ext cx="8077200" cy="2743199"/>
              </a:xfrm>
              <a:blipFill>
                <a:blip r:embed="rId3"/>
                <a:stretch>
                  <a:fillRect l="-1415" t="-2304" r="-629"/>
                </a:stretch>
              </a:blipFill>
            </p:spPr>
            <p:txBody>
              <a:bodyPr/>
              <a:lstStyle/>
              <a:p>
                <a:r>
                  <a:rPr lang="en-US">
                    <a:noFill/>
                  </a:rPr>
                  <a:t> </a:t>
                </a:r>
              </a:p>
            </p:txBody>
          </p:sp>
        </mc:Fallback>
      </mc:AlternateContent>
      <p:cxnSp>
        <p:nvCxnSpPr>
          <p:cNvPr id="6" name="Straight Connector 5">
            <a:extLst>
              <a:ext uri="{FF2B5EF4-FFF2-40B4-BE49-F238E27FC236}">
                <a16:creationId xmlns:a16="http://schemas.microsoft.com/office/drawing/2014/main" id="{AE8615BA-5A82-ED47-8396-8CF224171596}"/>
              </a:ext>
            </a:extLst>
          </p:cNvPr>
          <p:cNvCxnSpPr/>
          <p:nvPr/>
        </p:nvCxnSpPr>
        <p:spPr>
          <a:xfrm flipV="1">
            <a:off x="2438400" y="4019550"/>
            <a:ext cx="4267200" cy="533400"/>
          </a:xfrm>
          <a:prstGeom prst="line">
            <a:avLst/>
          </a:prstGeom>
        </p:spPr>
        <p:style>
          <a:lnRef idx="3">
            <a:schemeClr val="accent1"/>
          </a:lnRef>
          <a:fillRef idx="0">
            <a:schemeClr val="accent1"/>
          </a:fillRef>
          <a:effectRef idx="2">
            <a:schemeClr val="accent1"/>
          </a:effectRef>
          <a:fontRef idx="minor">
            <a:schemeClr val="tx1"/>
          </a:fontRef>
        </p:style>
      </p:cxnSp>
      <p:cxnSp>
        <p:nvCxnSpPr>
          <p:cNvPr id="8" name="Straight Arrow Connector 7">
            <a:extLst>
              <a:ext uri="{FF2B5EF4-FFF2-40B4-BE49-F238E27FC236}">
                <a16:creationId xmlns:a16="http://schemas.microsoft.com/office/drawing/2014/main" id="{11A6DCCA-8260-A049-A865-987D573A50F4}"/>
              </a:ext>
            </a:extLst>
          </p:cNvPr>
          <p:cNvCxnSpPr/>
          <p:nvPr/>
        </p:nvCxnSpPr>
        <p:spPr>
          <a:xfrm flipH="1" flipV="1">
            <a:off x="4724400" y="3714750"/>
            <a:ext cx="76200" cy="5334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9" name="Oval 8">
            <a:extLst>
              <a:ext uri="{FF2B5EF4-FFF2-40B4-BE49-F238E27FC236}">
                <a16:creationId xmlns:a16="http://schemas.microsoft.com/office/drawing/2014/main" id="{9A0A11C7-82E7-964F-A243-E18DF6A35679}"/>
              </a:ext>
            </a:extLst>
          </p:cNvPr>
          <p:cNvSpPr/>
          <p:nvPr/>
        </p:nvSpPr>
        <p:spPr>
          <a:xfrm>
            <a:off x="3657600" y="4286250"/>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0E7B6709-DA01-0F4D-B99F-2062ECFFFABB}"/>
                  </a:ext>
                </a:extLst>
              </p:cNvPr>
              <p:cNvSpPr/>
              <p:nvPr/>
            </p:nvSpPr>
            <p:spPr>
              <a:xfrm>
                <a:off x="3642710" y="4438650"/>
                <a:ext cx="33457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𝑡</m:t>
                      </m:r>
                    </m:oMath>
                  </m:oMathPara>
                </a14:m>
                <a:endParaRPr lang="en-US" dirty="0"/>
              </a:p>
            </p:txBody>
          </p:sp>
        </mc:Choice>
        <mc:Fallback xmlns="">
          <p:sp>
            <p:nvSpPr>
              <p:cNvPr id="10" name="Rectangle 9">
                <a:extLst>
                  <a:ext uri="{FF2B5EF4-FFF2-40B4-BE49-F238E27FC236}">
                    <a16:creationId xmlns:a16="http://schemas.microsoft.com/office/drawing/2014/main" id="{0E7B6709-DA01-0F4D-B99F-2062ECFFFABB}"/>
                  </a:ext>
                </a:extLst>
              </p:cNvPr>
              <p:cNvSpPr>
                <a:spLocks noRot="1" noChangeAspect="1" noMove="1" noResize="1" noEditPoints="1" noAdjustHandles="1" noChangeArrowheads="1" noChangeShapeType="1" noTextEdit="1"/>
              </p:cNvSpPr>
              <p:nvPr/>
            </p:nvSpPr>
            <p:spPr>
              <a:xfrm>
                <a:off x="3642710" y="4438650"/>
                <a:ext cx="334579" cy="36933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E4BBF4EB-DAE6-BB41-A093-DEDB032A5B05}"/>
                  </a:ext>
                </a:extLst>
              </p:cNvPr>
              <p:cNvSpPr/>
              <p:nvPr/>
            </p:nvSpPr>
            <p:spPr>
              <a:xfrm>
                <a:off x="3696612" y="3317266"/>
                <a:ext cx="474425"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oMath>
                  </m:oMathPara>
                </a14:m>
                <a:endParaRPr lang="en-US" b="0" dirty="0"/>
              </a:p>
            </p:txBody>
          </p:sp>
        </mc:Choice>
        <mc:Fallback xmlns="">
          <p:sp>
            <p:nvSpPr>
              <p:cNvPr id="12" name="Rectangle 11">
                <a:extLst>
                  <a:ext uri="{FF2B5EF4-FFF2-40B4-BE49-F238E27FC236}">
                    <a16:creationId xmlns:a16="http://schemas.microsoft.com/office/drawing/2014/main" id="{E4BBF4EB-DAE6-BB41-A093-DEDB032A5B05}"/>
                  </a:ext>
                </a:extLst>
              </p:cNvPr>
              <p:cNvSpPr>
                <a:spLocks noRot="1" noChangeAspect="1" noMove="1" noResize="1" noEditPoints="1" noAdjustHandles="1" noChangeArrowheads="1" noChangeShapeType="1" noTextEdit="1"/>
              </p:cNvSpPr>
              <p:nvPr/>
            </p:nvSpPr>
            <p:spPr>
              <a:xfrm>
                <a:off x="3696612" y="3317266"/>
                <a:ext cx="474425" cy="369332"/>
              </a:xfrm>
              <a:prstGeom prst="rect">
                <a:avLst/>
              </a:prstGeom>
              <a:blipFill>
                <a:blip r:embed="rId5"/>
                <a:stretch>
                  <a:fillRect/>
                </a:stretch>
              </a:blipFill>
            </p:spPr>
            <p:txBody>
              <a:bodyPr/>
              <a:lstStyle/>
              <a:p>
                <a:r>
                  <a:rPr lang="en-US">
                    <a:noFill/>
                  </a:rPr>
                  <a:t> </a:t>
                </a:r>
              </a:p>
            </p:txBody>
          </p:sp>
        </mc:Fallback>
      </mc:AlternateContent>
      <p:sp>
        <p:nvSpPr>
          <p:cNvPr id="13" name="Oval 12">
            <a:extLst>
              <a:ext uri="{FF2B5EF4-FFF2-40B4-BE49-F238E27FC236}">
                <a16:creationId xmlns:a16="http://schemas.microsoft.com/office/drawing/2014/main" id="{C3744CF9-12A3-914A-A689-E917B988AC00}"/>
              </a:ext>
            </a:extLst>
          </p:cNvPr>
          <p:cNvSpPr/>
          <p:nvPr/>
        </p:nvSpPr>
        <p:spPr>
          <a:xfrm>
            <a:off x="4093925" y="3562350"/>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 name="Content Placeholder 2">
                <a:extLst>
                  <a:ext uri="{FF2B5EF4-FFF2-40B4-BE49-F238E27FC236}">
                    <a16:creationId xmlns:a16="http://schemas.microsoft.com/office/drawing/2014/main" id="{96B263B2-918B-1648-8994-41D7A785D71A}"/>
                  </a:ext>
                </a:extLst>
              </p:cNvPr>
              <p:cNvSpPr txBox="1">
                <a:spLocks/>
              </p:cNvSpPr>
              <p:nvPr/>
            </p:nvSpPr>
            <p:spPr>
              <a:xfrm>
                <a:off x="609600" y="3638550"/>
                <a:ext cx="1693625" cy="1298971"/>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r>
                  <a:rPr lang="en-US" dirty="0"/>
                  <a:t>Here, the blue face ”sees”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endParaRPr lang="en-US" dirty="0"/>
              </a:p>
            </p:txBody>
          </p:sp>
        </mc:Choice>
        <mc:Fallback xmlns="">
          <p:sp>
            <p:nvSpPr>
              <p:cNvPr id="14" name="Content Placeholder 2">
                <a:extLst>
                  <a:ext uri="{FF2B5EF4-FFF2-40B4-BE49-F238E27FC236}">
                    <a16:creationId xmlns:a16="http://schemas.microsoft.com/office/drawing/2014/main" id="{96B263B2-918B-1648-8994-41D7A785D71A}"/>
                  </a:ext>
                </a:extLst>
              </p:cNvPr>
              <p:cNvSpPr txBox="1">
                <a:spLocks noRot="1" noChangeAspect="1" noMove="1" noResize="1" noEditPoints="1" noAdjustHandles="1" noChangeArrowheads="1" noChangeShapeType="1" noTextEdit="1"/>
              </p:cNvSpPr>
              <p:nvPr/>
            </p:nvSpPr>
            <p:spPr>
              <a:xfrm>
                <a:off x="609600" y="3638550"/>
                <a:ext cx="1693625" cy="1298971"/>
              </a:xfrm>
              <a:prstGeom prst="rect">
                <a:avLst/>
              </a:prstGeom>
              <a:blipFill>
                <a:blip r:embed="rId6"/>
                <a:stretch>
                  <a:fillRect l="-8209" t="-7767" r="-2985" b="-9709"/>
                </a:stretch>
              </a:blipFill>
            </p:spPr>
            <p:txBody>
              <a:bodyPr/>
              <a:lstStyle/>
              <a:p>
                <a:r>
                  <a:rPr lang="en-US">
                    <a:noFill/>
                  </a:rPr>
                  <a:t> </a:t>
                </a:r>
              </a:p>
            </p:txBody>
          </p:sp>
        </mc:Fallback>
      </mc:AlternateContent>
      <p:cxnSp>
        <p:nvCxnSpPr>
          <p:cNvPr id="16" name="Straight Arrow Connector 15">
            <a:extLst>
              <a:ext uri="{FF2B5EF4-FFF2-40B4-BE49-F238E27FC236}">
                <a16:creationId xmlns:a16="http://schemas.microsoft.com/office/drawing/2014/main" id="{F8CBE102-855F-0B4E-B05E-8FB4CF278852}"/>
              </a:ext>
            </a:extLst>
          </p:cNvPr>
          <p:cNvCxnSpPr>
            <a:cxnSpLocks/>
            <a:endCxn id="13" idx="3"/>
          </p:cNvCxnSpPr>
          <p:nvPr/>
        </p:nvCxnSpPr>
        <p:spPr>
          <a:xfrm flipV="1">
            <a:off x="3733800" y="3692432"/>
            <a:ext cx="382443" cy="67001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xmlns:a14="http://schemas.microsoft.com/office/drawing/2010/main">
        <mc:Choice Requires="a14">
          <p:sp>
            <p:nvSpPr>
              <p:cNvPr id="18" name="Rectangle 17">
                <a:extLst>
                  <a:ext uri="{FF2B5EF4-FFF2-40B4-BE49-F238E27FC236}">
                    <a16:creationId xmlns:a16="http://schemas.microsoft.com/office/drawing/2014/main" id="{E455D2FE-7600-A245-8720-82D1C636A307}"/>
                  </a:ext>
                </a:extLst>
              </p:cNvPr>
              <p:cNvSpPr/>
              <p:nvPr/>
            </p:nvSpPr>
            <p:spPr>
              <a:xfrm>
                <a:off x="4724400" y="3726417"/>
                <a:ext cx="37459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𝑛</m:t>
                      </m:r>
                    </m:oMath>
                  </m:oMathPara>
                </a14:m>
                <a:endParaRPr lang="en-US" dirty="0"/>
              </a:p>
            </p:txBody>
          </p:sp>
        </mc:Choice>
        <mc:Fallback xmlns="">
          <p:sp>
            <p:nvSpPr>
              <p:cNvPr id="18" name="Rectangle 17">
                <a:extLst>
                  <a:ext uri="{FF2B5EF4-FFF2-40B4-BE49-F238E27FC236}">
                    <a16:creationId xmlns:a16="http://schemas.microsoft.com/office/drawing/2014/main" id="{E455D2FE-7600-A245-8720-82D1C636A307}"/>
                  </a:ext>
                </a:extLst>
              </p:cNvPr>
              <p:cNvSpPr>
                <a:spLocks noRot="1" noChangeAspect="1" noMove="1" noResize="1" noEditPoints="1" noAdjustHandles="1" noChangeArrowheads="1" noChangeShapeType="1" noTextEdit="1"/>
              </p:cNvSpPr>
              <p:nvPr/>
            </p:nvSpPr>
            <p:spPr>
              <a:xfrm>
                <a:off x="4724400" y="3726417"/>
                <a:ext cx="374590" cy="369332"/>
              </a:xfrm>
              <a:prstGeom prst="rect">
                <a:avLst/>
              </a:prstGeom>
              <a:blipFill>
                <a:blip r:embed="rId7"/>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347337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5F91-08AA-4F68-A154-DE5353E6E064}"/>
              </a:ext>
            </a:extLst>
          </p:cNvPr>
          <p:cNvSpPr>
            <a:spLocks noGrp="1"/>
          </p:cNvSpPr>
          <p:nvPr>
            <p:ph type="title"/>
          </p:nvPr>
        </p:nvSpPr>
        <p:spPr/>
        <p:txBody>
          <a:bodyPr/>
          <a:lstStyle/>
          <a:p>
            <a:r>
              <a:rPr lang="en-US" dirty="0"/>
              <a:t>Rotations</a:t>
            </a:r>
          </a:p>
        </p:txBody>
      </p:sp>
      <p:sp>
        <p:nvSpPr>
          <p:cNvPr id="3" name="Content Placeholder 2">
            <a:extLst>
              <a:ext uri="{FF2B5EF4-FFF2-40B4-BE49-F238E27FC236}">
                <a16:creationId xmlns:a16="http://schemas.microsoft.com/office/drawing/2014/main" id="{0DBCDEF9-788C-4BEF-8304-799678EFDF10}"/>
              </a:ext>
            </a:extLst>
          </p:cNvPr>
          <p:cNvSpPr>
            <a:spLocks noGrp="1"/>
          </p:cNvSpPr>
          <p:nvPr>
            <p:ph idx="1"/>
          </p:nvPr>
        </p:nvSpPr>
        <p:spPr>
          <a:xfrm>
            <a:off x="457200" y="1200151"/>
            <a:ext cx="8229600" cy="2590800"/>
          </a:xfrm>
        </p:spPr>
        <p:txBody>
          <a:bodyPr>
            <a:normAutofit/>
          </a:bodyPr>
          <a:lstStyle/>
          <a:p>
            <a:r>
              <a:rPr lang="en-US" dirty="0"/>
              <a:t>You will need to convert between rotation matrices and Euler angles in order to implement advanced collisions (if your transform component uses Euler angles)</a:t>
            </a:r>
          </a:p>
        </p:txBody>
      </p:sp>
    </p:spTree>
    <p:extLst>
      <p:ext uri="{BB962C8B-B14F-4D97-AF65-F5344CB8AC3E}">
        <p14:creationId xmlns:p14="http://schemas.microsoft.com/office/powerpoint/2010/main" val="137017658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Expanding the Polytope in 3D</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0"/>
                <a:ext cx="8077200" cy="2743199"/>
              </a:xfrm>
            </p:spPr>
            <p:txBody>
              <a:bodyPr>
                <a:normAutofit/>
              </a:bodyPr>
              <a:lstStyle/>
              <a:p>
                <a:r>
                  <a:rPr lang="en-US" dirty="0"/>
                  <a:t>To handle this problem, we need to make sure every face of the polytope that “sees”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is changed so that face has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as a vertex</a:t>
                </a:r>
              </a:p>
              <a:p>
                <a:r>
                  <a:rPr lang="en-US" dirty="0"/>
                  <a:t>A face with normal </a:t>
                </a:r>
                <a14:m>
                  <m:oMath xmlns:m="http://schemas.openxmlformats.org/officeDocument/2006/math">
                    <m:r>
                      <a:rPr lang="en-US" b="1" i="1" smtClean="0">
                        <a:latin typeface="Cambria Math" panose="02040503050406030204" pitchFamily="18" charset="0"/>
                      </a:rPr>
                      <m:t>𝒏</m:t>
                    </m:r>
                  </m:oMath>
                </a14:m>
                <a:r>
                  <a:rPr lang="en-US" dirty="0"/>
                  <a:t> and a vertex </a:t>
                </a:r>
                <a14:m>
                  <m:oMath xmlns:m="http://schemas.openxmlformats.org/officeDocument/2006/math">
                    <m:r>
                      <a:rPr lang="en-US" b="0" i="1" smtClean="0">
                        <a:latin typeface="Cambria Math" panose="02040503050406030204" pitchFamily="18" charset="0"/>
                      </a:rPr>
                      <m:t>𝑡</m:t>
                    </m:r>
                  </m:oMath>
                </a14:m>
                <a:r>
                  <a:rPr lang="en-US" dirty="0"/>
                  <a:t> “sees”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𝑖</m:t>
                        </m:r>
                      </m:sub>
                    </m:sSub>
                  </m:oMath>
                </a14:m>
                <a:r>
                  <a:rPr lang="en-US" dirty="0"/>
                  <a:t> if </a:t>
                </a:r>
                <a14:m>
                  <m:oMath xmlns:m="http://schemas.openxmlformats.org/officeDocument/2006/math">
                    <m:r>
                      <a:rPr lang="en-US" b="0" i="0"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1" i="1" smtClean="0">
                        <a:latin typeface="Cambria Math" panose="02040503050406030204" pitchFamily="18" charset="0"/>
                      </a:rPr>
                      <m:t>𝒏</m:t>
                    </m:r>
                    <m:r>
                      <a:rPr lang="en-US" b="1" i="1" smtClean="0">
                        <a:latin typeface="Cambria Math" panose="02040503050406030204" pitchFamily="18" charset="0"/>
                      </a:rPr>
                      <m:t>&gt;</m:t>
                    </m:r>
                    <m:r>
                      <a:rPr lang="en-US" b="0" i="1" smtClean="0">
                        <a:latin typeface="Cambria Math" panose="02040503050406030204" pitchFamily="18" charset="0"/>
                      </a:rPr>
                      <m:t>0</m:t>
                    </m:r>
                  </m:oMath>
                </a14:m>
                <a:endParaRPr lang="en-US" dirty="0"/>
              </a:p>
              <a:p>
                <a:endParaRPr lang="en-US" dirty="0"/>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457200" y="1200150"/>
                <a:ext cx="8077200" cy="2743199"/>
              </a:xfrm>
              <a:blipFill>
                <a:blip r:embed="rId3"/>
                <a:stretch>
                  <a:fillRect l="-1415" t="-2304" r="-629"/>
                </a:stretch>
              </a:blipFill>
            </p:spPr>
            <p:txBody>
              <a:bodyPr/>
              <a:lstStyle/>
              <a:p>
                <a:r>
                  <a:rPr lang="en-US">
                    <a:noFill/>
                  </a:rPr>
                  <a:t> </a:t>
                </a:r>
              </a:p>
            </p:txBody>
          </p:sp>
        </mc:Fallback>
      </mc:AlternateContent>
      <p:cxnSp>
        <p:nvCxnSpPr>
          <p:cNvPr id="6" name="Straight Connector 5">
            <a:extLst>
              <a:ext uri="{FF2B5EF4-FFF2-40B4-BE49-F238E27FC236}">
                <a16:creationId xmlns:a16="http://schemas.microsoft.com/office/drawing/2014/main" id="{AE8615BA-5A82-ED47-8396-8CF224171596}"/>
              </a:ext>
            </a:extLst>
          </p:cNvPr>
          <p:cNvCxnSpPr/>
          <p:nvPr/>
        </p:nvCxnSpPr>
        <p:spPr>
          <a:xfrm flipV="1">
            <a:off x="2438400" y="4019550"/>
            <a:ext cx="4267200" cy="533400"/>
          </a:xfrm>
          <a:prstGeom prst="line">
            <a:avLst/>
          </a:prstGeom>
        </p:spPr>
        <p:style>
          <a:lnRef idx="3">
            <a:schemeClr val="accent1"/>
          </a:lnRef>
          <a:fillRef idx="0">
            <a:schemeClr val="accent1"/>
          </a:fillRef>
          <a:effectRef idx="2">
            <a:schemeClr val="accent1"/>
          </a:effectRef>
          <a:fontRef idx="minor">
            <a:schemeClr val="tx1"/>
          </a:fontRef>
        </p:style>
      </p:cxnSp>
      <p:cxnSp>
        <p:nvCxnSpPr>
          <p:cNvPr id="8" name="Straight Arrow Connector 7">
            <a:extLst>
              <a:ext uri="{FF2B5EF4-FFF2-40B4-BE49-F238E27FC236}">
                <a16:creationId xmlns:a16="http://schemas.microsoft.com/office/drawing/2014/main" id="{11A6DCCA-8260-A049-A865-987D573A50F4}"/>
              </a:ext>
            </a:extLst>
          </p:cNvPr>
          <p:cNvCxnSpPr/>
          <p:nvPr/>
        </p:nvCxnSpPr>
        <p:spPr>
          <a:xfrm flipH="1" flipV="1">
            <a:off x="4724400" y="3714750"/>
            <a:ext cx="76200" cy="5334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9" name="Oval 8">
            <a:extLst>
              <a:ext uri="{FF2B5EF4-FFF2-40B4-BE49-F238E27FC236}">
                <a16:creationId xmlns:a16="http://schemas.microsoft.com/office/drawing/2014/main" id="{9A0A11C7-82E7-964F-A243-E18DF6A35679}"/>
              </a:ext>
            </a:extLst>
          </p:cNvPr>
          <p:cNvSpPr/>
          <p:nvPr/>
        </p:nvSpPr>
        <p:spPr>
          <a:xfrm>
            <a:off x="3657600" y="4286250"/>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0E7B6709-DA01-0F4D-B99F-2062ECFFFABB}"/>
                  </a:ext>
                </a:extLst>
              </p:cNvPr>
              <p:cNvSpPr/>
              <p:nvPr/>
            </p:nvSpPr>
            <p:spPr>
              <a:xfrm>
                <a:off x="3642710" y="4438650"/>
                <a:ext cx="33457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𝑡</m:t>
                      </m:r>
                    </m:oMath>
                  </m:oMathPara>
                </a14:m>
                <a:endParaRPr lang="en-US" dirty="0"/>
              </a:p>
            </p:txBody>
          </p:sp>
        </mc:Choice>
        <mc:Fallback xmlns="">
          <p:sp>
            <p:nvSpPr>
              <p:cNvPr id="10" name="Rectangle 9">
                <a:extLst>
                  <a:ext uri="{FF2B5EF4-FFF2-40B4-BE49-F238E27FC236}">
                    <a16:creationId xmlns:a16="http://schemas.microsoft.com/office/drawing/2014/main" id="{0E7B6709-DA01-0F4D-B99F-2062ECFFFABB}"/>
                  </a:ext>
                </a:extLst>
              </p:cNvPr>
              <p:cNvSpPr>
                <a:spLocks noRot="1" noChangeAspect="1" noMove="1" noResize="1" noEditPoints="1" noAdjustHandles="1" noChangeArrowheads="1" noChangeShapeType="1" noTextEdit="1"/>
              </p:cNvSpPr>
              <p:nvPr/>
            </p:nvSpPr>
            <p:spPr>
              <a:xfrm>
                <a:off x="3642710" y="4438650"/>
                <a:ext cx="334579" cy="36933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E4BBF4EB-DAE6-BB41-A093-DEDB032A5B05}"/>
                  </a:ext>
                </a:extLst>
              </p:cNvPr>
              <p:cNvSpPr/>
              <p:nvPr/>
            </p:nvSpPr>
            <p:spPr>
              <a:xfrm>
                <a:off x="4596604" y="4596885"/>
                <a:ext cx="474425"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m:oMathPara>
                </a14:m>
                <a:endParaRPr lang="en-US" dirty="0"/>
              </a:p>
            </p:txBody>
          </p:sp>
        </mc:Choice>
        <mc:Fallback xmlns="">
          <p:sp>
            <p:nvSpPr>
              <p:cNvPr id="12" name="Rectangle 11">
                <a:extLst>
                  <a:ext uri="{FF2B5EF4-FFF2-40B4-BE49-F238E27FC236}">
                    <a16:creationId xmlns:a16="http://schemas.microsoft.com/office/drawing/2014/main" id="{E4BBF4EB-DAE6-BB41-A093-DEDB032A5B05}"/>
                  </a:ext>
                </a:extLst>
              </p:cNvPr>
              <p:cNvSpPr>
                <a:spLocks noRot="1" noChangeAspect="1" noMove="1" noResize="1" noEditPoints="1" noAdjustHandles="1" noChangeArrowheads="1" noChangeShapeType="1" noTextEdit="1"/>
              </p:cNvSpPr>
              <p:nvPr/>
            </p:nvSpPr>
            <p:spPr>
              <a:xfrm>
                <a:off x="4596604" y="4596885"/>
                <a:ext cx="474425" cy="369332"/>
              </a:xfrm>
              <a:prstGeom prst="rect">
                <a:avLst/>
              </a:prstGeom>
              <a:blipFill>
                <a:blip r:embed="rId5"/>
                <a:stretch>
                  <a:fillRect/>
                </a:stretch>
              </a:blipFill>
            </p:spPr>
            <p:txBody>
              <a:bodyPr/>
              <a:lstStyle/>
              <a:p>
                <a:r>
                  <a:rPr lang="en-US">
                    <a:noFill/>
                  </a:rPr>
                  <a:t> </a:t>
                </a:r>
              </a:p>
            </p:txBody>
          </p:sp>
        </mc:Fallback>
      </mc:AlternateContent>
      <p:sp>
        <p:nvSpPr>
          <p:cNvPr id="13" name="Oval 12">
            <a:extLst>
              <a:ext uri="{FF2B5EF4-FFF2-40B4-BE49-F238E27FC236}">
                <a16:creationId xmlns:a16="http://schemas.microsoft.com/office/drawing/2014/main" id="{C3744CF9-12A3-914A-A689-E917B988AC00}"/>
              </a:ext>
            </a:extLst>
          </p:cNvPr>
          <p:cNvSpPr/>
          <p:nvPr/>
        </p:nvSpPr>
        <p:spPr>
          <a:xfrm>
            <a:off x="4495800" y="4629151"/>
            <a:ext cx="152400" cy="152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4" name="Content Placeholder 2">
                <a:extLst>
                  <a:ext uri="{FF2B5EF4-FFF2-40B4-BE49-F238E27FC236}">
                    <a16:creationId xmlns:a16="http://schemas.microsoft.com/office/drawing/2014/main" id="{96B263B2-918B-1648-8994-41D7A785D71A}"/>
                  </a:ext>
                </a:extLst>
              </p:cNvPr>
              <p:cNvSpPr txBox="1">
                <a:spLocks/>
              </p:cNvSpPr>
              <p:nvPr/>
            </p:nvSpPr>
            <p:spPr>
              <a:xfrm>
                <a:off x="609600" y="3638550"/>
                <a:ext cx="1693625" cy="1298971"/>
              </a:xfrm>
              <a:prstGeom prst="rect">
                <a:avLst/>
              </a:prstGeom>
            </p:spPr>
            <p:txBody>
              <a:bodyPr vert="horz" lIns="91440" tIns="45720" rIns="91440" bIns="45720" rtlCol="0">
                <a:normAutofit fontScale="850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r>
                  <a:rPr lang="en-US" dirty="0"/>
                  <a:t>Here, the blue face </a:t>
                </a:r>
                <a:r>
                  <a:rPr lang="en-US" b="1" dirty="0"/>
                  <a:t>does not </a:t>
                </a:r>
                <a:r>
                  <a:rPr lang="en-US" dirty="0"/>
                  <a:t>”see”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endParaRPr lang="en-US" dirty="0"/>
              </a:p>
            </p:txBody>
          </p:sp>
        </mc:Choice>
        <mc:Fallback xmlns="">
          <p:sp>
            <p:nvSpPr>
              <p:cNvPr id="14" name="Content Placeholder 2">
                <a:extLst>
                  <a:ext uri="{FF2B5EF4-FFF2-40B4-BE49-F238E27FC236}">
                    <a16:creationId xmlns:a16="http://schemas.microsoft.com/office/drawing/2014/main" id="{96B263B2-918B-1648-8994-41D7A785D71A}"/>
                  </a:ext>
                </a:extLst>
              </p:cNvPr>
              <p:cNvSpPr txBox="1">
                <a:spLocks noRot="1" noChangeAspect="1" noMove="1" noResize="1" noEditPoints="1" noAdjustHandles="1" noChangeArrowheads="1" noChangeShapeType="1" noTextEdit="1"/>
              </p:cNvSpPr>
              <p:nvPr/>
            </p:nvSpPr>
            <p:spPr>
              <a:xfrm>
                <a:off x="609600" y="3638550"/>
                <a:ext cx="1693625" cy="1298971"/>
              </a:xfrm>
              <a:prstGeom prst="rect">
                <a:avLst/>
              </a:prstGeom>
              <a:blipFill>
                <a:blip r:embed="rId6"/>
                <a:stretch>
                  <a:fillRect l="-5970" t="-9709" b="-7767"/>
                </a:stretch>
              </a:blipFill>
            </p:spPr>
            <p:txBody>
              <a:bodyPr/>
              <a:lstStyle/>
              <a:p>
                <a:r>
                  <a:rPr lang="en-US">
                    <a:noFill/>
                  </a:rPr>
                  <a:t> </a:t>
                </a:r>
              </a:p>
            </p:txBody>
          </p:sp>
        </mc:Fallback>
      </mc:AlternateContent>
      <p:cxnSp>
        <p:nvCxnSpPr>
          <p:cNvPr id="16" name="Straight Arrow Connector 15">
            <a:extLst>
              <a:ext uri="{FF2B5EF4-FFF2-40B4-BE49-F238E27FC236}">
                <a16:creationId xmlns:a16="http://schemas.microsoft.com/office/drawing/2014/main" id="{F8CBE102-855F-0B4E-B05E-8FB4CF278852}"/>
              </a:ext>
            </a:extLst>
          </p:cNvPr>
          <p:cNvCxnSpPr>
            <a:cxnSpLocks/>
            <a:stCxn id="9" idx="6"/>
            <a:endCxn id="13" idx="1"/>
          </p:cNvCxnSpPr>
          <p:nvPr/>
        </p:nvCxnSpPr>
        <p:spPr>
          <a:xfrm>
            <a:off x="3810000" y="4362450"/>
            <a:ext cx="708118" cy="28901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xmlns:a14="http://schemas.microsoft.com/office/drawing/2010/main">
        <mc:Choice Requires="a14">
          <p:sp>
            <p:nvSpPr>
              <p:cNvPr id="15" name="Rectangle 14">
                <a:extLst>
                  <a:ext uri="{FF2B5EF4-FFF2-40B4-BE49-F238E27FC236}">
                    <a16:creationId xmlns:a16="http://schemas.microsoft.com/office/drawing/2014/main" id="{76F12F94-FF98-0245-A41B-ECB11A00371E}"/>
                  </a:ext>
                </a:extLst>
              </p:cNvPr>
              <p:cNvSpPr/>
              <p:nvPr/>
            </p:nvSpPr>
            <p:spPr>
              <a:xfrm>
                <a:off x="4724400" y="3726417"/>
                <a:ext cx="37459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𝑛</m:t>
                      </m:r>
                    </m:oMath>
                  </m:oMathPara>
                </a14:m>
                <a:endParaRPr lang="en-US" dirty="0"/>
              </a:p>
            </p:txBody>
          </p:sp>
        </mc:Choice>
        <mc:Fallback xmlns="">
          <p:sp>
            <p:nvSpPr>
              <p:cNvPr id="15" name="Rectangle 14">
                <a:extLst>
                  <a:ext uri="{FF2B5EF4-FFF2-40B4-BE49-F238E27FC236}">
                    <a16:creationId xmlns:a16="http://schemas.microsoft.com/office/drawing/2014/main" id="{76F12F94-FF98-0245-A41B-ECB11A00371E}"/>
                  </a:ext>
                </a:extLst>
              </p:cNvPr>
              <p:cNvSpPr>
                <a:spLocks noRot="1" noChangeAspect="1" noMove="1" noResize="1" noEditPoints="1" noAdjustHandles="1" noChangeArrowheads="1" noChangeShapeType="1" noTextEdit="1"/>
              </p:cNvSpPr>
              <p:nvPr/>
            </p:nvSpPr>
            <p:spPr>
              <a:xfrm>
                <a:off x="4724400" y="3726417"/>
                <a:ext cx="374590" cy="369332"/>
              </a:xfrm>
              <a:prstGeom prst="rect">
                <a:avLst/>
              </a:prstGeom>
              <a:blipFill>
                <a:blip r:embed="rId7"/>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22492738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Expanding the Polytope in 3D</a:t>
            </a:r>
          </a:p>
        </p:txBody>
      </p: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457200" y="1200151"/>
            <a:ext cx="8077200" cy="1066800"/>
          </a:xfrm>
        </p:spPr>
        <p:txBody>
          <a:bodyPr>
            <a:normAutofit/>
          </a:bodyPr>
          <a:lstStyle/>
          <a:p>
            <a:r>
              <a:rPr lang="en-US" dirty="0"/>
              <a:t>The video below provides a demonstration of this process</a:t>
            </a:r>
          </a:p>
          <a:p>
            <a:endParaRPr lang="en-US" dirty="0"/>
          </a:p>
        </p:txBody>
      </p:sp>
      <p:pic>
        <p:nvPicPr>
          <p:cNvPr id="3" name="Screen Recording 2021-01-30 at 2.57.32 PM" descr="Screen Recording 2021-01-30 at 2.57.32 PM">
            <a:hlinkClick r:id="" action="ppaction://media"/>
            <a:extLst>
              <a:ext uri="{FF2B5EF4-FFF2-40B4-BE49-F238E27FC236}">
                <a16:creationId xmlns:a16="http://schemas.microsoft.com/office/drawing/2014/main" id="{B713046B-69D2-B54A-B6C9-761DDAB48C1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05000" y="2190750"/>
            <a:ext cx="5645150" cy="2657925"/>
          </a:xfrm>
          <a:prstGeom prst="rect">
            <a:avLst/>
          </a:prstGeom>
        </p:spPr>
      </p:pic>
    </p:spTree>
    <p:extLst>
      <p:ext uri="{BB962C8B-B14F-4D97-AF65-F5344CB8AC3E}">
        <p14:creationId xmlns:p14="http://schemas.microsoft.com/office/powerpoint/2010/main" val="1580849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76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the Polytope in Pseudocode</a:t>
            </a:r>
          </a:p>
        </p:txBody>
      </p:sp>
      <p:sp>
        <p:nvSpPr>
          <p:cNvPr id="6" name="Content Placeholder 3">
            <a:extLst>
              <a:ext uri="{FF2B5EF4-FFF2-40B4-BE49-F238E27FC236}">
                <a16:creationId xmlns:a16="http://schemas.microsoft.com/office/drawing/2014/main" id="{160D3C5F-1FBD-DA47-891B-9A7353ABA748}"/>
              </a:ext>
            </a:extLst>
          </p:cNvPr>
          <p:cNvSpPr>
            <a:spLocks noGrp="1"/>
          </p:cNvSpPr>
          <p:nvPr>
            <p:ph sz="half" idx="1"/>
          </p:nvPr>
        </p:nvSpPr>
        <p:spPr>
          <a:xfrm>
            <a:off x="685800" y="1428751"/>
            <a:ext cx="7620000" cy="2743200"/>
          </a:xfrm>
        </p:spPr>
        <p:txBody>
          <a:bodyPr>
            <a:normAutofit fontScale="40000" lnSpcReduction="20000"/>
          </a:bodyPr>
          <a:lstStyle/>
          <a:p>
            <a:pPr marL="0" indent="0">
              <a:buNone/>
            </a:pPr>
            <a:r>
              <a:rPr lang="en-US" dirty="0">
                <a:latin typeface="Courier" pitchFamily="2" charset="0"/>
              </a:rPr>
              <a:t>edges = []</a:t>
            </a:r>
          </a:p>
          <a:p>
            <a:pPr marL="0" indent="0">
              <a:buNone/>
            </a:pPr>
            <a:r>
              <a:rPr lang="en-US" dirty="0">
                <a:latin typeface="Courier" pitchFamily="2" charset="0"/>
              </a:rPr>
              <a:t>for face in polytope:</a:t>
            </a:r>
          </a:p>
          <a:p>
            <a:pPr marL="0" indent="0">
              <a:buNone/>
            </a:pPr>
            <a:r>
              <a:rPr lang="en-US" dirty="0">
                <a:latin typeface="Courier" pitchFamily="2" charset="0"/>
              </a:rPr>
              <a:t>  if </a:t>
            </a:r>
            <a:r>
              <a:rPr lang="en-US" dirty="0" err="1">
                <a:latin typeface="Courier" pitchFamily="2" charset="0"/>
              </a:rPr>
              <a:t>face.sees</a:t>
            </a:r>
            <a:r>
              <a:rPr lang="en-US" dirty="0">
                <a:latin typeface="Courier" pitchFamily="2" charset="0"/>
              </a:rPr>
              <a:t>(w):</a:t>
            </a:r>
          </a:p>
          <a:p>
            <a:pPr marL="0" indent="0">
              <a:buNone/>
            </a:pPr>
            <a:r>
              <a:rPr lang="en-US" dirty="0">
                <a:latin typeface="Courier" pitchFamily="2" charset="0"/>
              </a:rPr>
              <a:t>    </a:t>
            </a:r>
            <a:r>
              <a:rPr lang="en-US" dirty="0" err="1">
                <a:latin typeface="Courier" pitchFamily="2" charset="0"/>
              </a:rPr>
              <a:t>polytope.remove</a:t>
            </a:r>
            <a:r>
              <a:rPr lang="en-US" dirty="0">
                <a:latin typeface="Courier" pitchFamily="2" charset="0"/>
              </a:rPr>
              <a:t>(face)</a:t>
            </a:r>
          </a:p>
          <a:p>
            <a:pPr marL="0" indent="0">
              <a:buNone/>
            </a:pPr>
            <a:r>
              <a:rPr lang="en-US" dirty="0">
                <a:latin typeface="Courier" pitchFamily="2" charset="0"/>
              </a:rPr>
              <a:t>    for edge in face:</a:t>
            </a:r>
          </a:p>
          <a:p>
            <a:pPr marL="0" indent="0">
              <a:buNone/>
            </a:pPr>
            <a:r>
              <a:rPr lang="en-US" dirty="0">
                <a:latin typeface="Courier" pitchFamily="2" charset="0"/>
              </a:rPr>
              <a:t>      if edge in edges:</a:t>
            </a:r>
          </a:p>
          <a:p>
            <a:pPr marL="0" indent="0">
              <a:buNone/>
            </a:pPr>
            <a:r>
              <a:rPr lang="en-US" dirty="0">
                <a:latin typeface="Courier" pitchFamily="2" charset="0"/>
              </a:rPr>
              <a:t>        </a:t>
            </a:r>
            <a:r>
              <a:rPr lang="en-US" dirty="0" err="1">
                <a:latin typeface="Courier" pitchFamily="2" charset="0"/>
              </a:rPr>
              <a:t>edges.remove</a:t>
            </a:r>
            <a:r>
              <a:rPr lang="en-US" dirty="0">
                <a:latin typeface="Courier" pitchFamily="2" charset="0"/>
              </a:rPr>
              <a:t>(edge)</a:t>
            </a:r>
          </a:p>
          <a:p>
            <a:pPr marL="0" indent="0">
              <a:buNone/>
            </a:pPr>
            <a:r>
              <a:rPr lang="en-US" dirty="0">
                <a:latin typeface="Courier" pitchFamily="2" charset="0"/>
              </a:rPr>
              <a:t>      else:</a:t>
            </a:r>
          </a:p>
          <a:p>
            <a:pPr marL="0" indent="0">
              <a:buNone/>
            </a:pPr>
            <a:r>
              <a:rPr lang="en-US" dirty="0">
                <a:latin typeface="Courier" pitchFamily="2" charset="0"/>
              </a:rPr>
              <a:t>        </a:t>
            </a:r>
            <a:r>
              <a:rPr lang="en-US" dirty="0" err="1">
                <a:latin typeface="Courier" pitchFamily="2" charset="0"/>
              </a:rPr>
              <a:t>edges.append</a:t>
            </a:r>
            <a:r>
              <a:rPr lang="en-US" dirty="0">
                <a:latin typeface="Courier" pitchFamily="2" charset="0"/>
              </a:rPr>
              <a:t>(edge)</a:t>
            </a:r>
          </a:p>
          <a:p>
            <a:pPr marL="0" indent="0">
              <a:buNone/>
            </a:pPr>
            <a:r>
              <a:rPr lang="en-US" dirty="0">
                <a:latin typeface="Courier" pitchFamily="2" charset="0"/>
              </a:rPr>
              <a:t>for edge in edges:</a:t>
            </a:r>
          </a:p>
          <a:p>
            <a:pPr marL="0" indent="0">
              <a:buNone/>
            </a:pPr>
            <a:r>
              <a:rPr lang="en-US" dirty="0">
                <a:latin typeface="Courier" pitchFamily="2" charset="0"/>
              </a:rPr>
              <a:t>  </a:t>
            </a:r>
            <a:r>
              <a:rPr lang="en-US" dirty="0" err="1">
                <a:latin typeface="Courier" pitchFamily="2" charset="0"/>
              </a:rPr>
              <a:t>polytope.addTriangle</a:t>
            </a:r>
            <a:r>
              <a:rPr lang="en-US" dirty="0">
                <a:latin typeface="Courier" pitchFamily="2" charset="0"/>
              </a:rPr>
              <a:t>(Triangle(</a:t>
            </a:r>
            <a:r>
              <a:rPr lang="en-US" dirty="0" err="1">
                <a:latin typeface="Courier" pitchFamily="2" charset="0"/>
              </a:rPr>
              <a:t>edge.start</a:t>
            </a:r>
            <a:r>
              <a:rPr lang="en-US" dirty="0">
                <a:latin typeface="Courier" pitchFamily="2" charset="0"/>
              </a:rPr>
              <a:t>, </a:t>
            </a:r>
            <a:r>
              <a:rPr lang="en-US" dirty="0" err="1">
                <a:latin typeface="Courier" pitchFamily="2" charset="0"/>
              </a:rPr>
              <a:t>edge.end</a:t>
            </a:r>
            <a:r>
              <a:rPr lang="en-US" dirty="0">
                <a:latin typeface="Courier" pitchFamily="2" charset="0"/>
              </a:rPr>
              <a:t>, w))</a:t>
            </a:r>
          </a:p>
          <a:p>
            <a:pPr marL="0" indent="0">
              <a:buNone/>
            </a:pPr>
            <a:r>
              <a:rPr lang="en-US" dirty="0">
                <a:latin typeface="Courier" pitchFamily="2" charset="0"/>
              </a:rPr>
              <a:t>  </a:t>
            </a:r>
          </a:p>
          <a:p>
            <a:pPr marL="0" indent="0">
              <a:buNone/>
            </a:pPr>
            <a:r>
              <a:rPr lang="en-US" dirty="0">
                <a:latin typeface="Courier" pitchFamily="2" charset="0"/>
              </a:rPr>
              <a:t>  </a:t>
            </a:r>
            <a:endParaRPr lang="en-US" sz="1300" dirty="0">
              <a:latin typeface="Courier" pitchFamily="2" charset="0"/>
            </a:endParaRPr>
          </a:p>
          <a:p>
            <a:pPr marL="0" indent="0">
              <a:buNone/>
            </a:pPr>
            <a:endParaRPr lang="en-US" sz="1300" dirty="0">
              <a:latin typeface="Courier" pitchFamily="2" charset="0"/>
            </a:endParaRPr>
          </a:p>
          <a:p>
            <a:pPr marL="0" indent="0">
              <a:buNone/>
            </a:pPr>
            <a:endParaRPr lang="en-US" sz="1300" dirty="0">
              <a:latin typeface="Courier" pitchFamily="2" charset="0"/>
            </a:endParaRPr>
          </a:p>
          <a:p>
            <a:pPr marL="0" indent="0">
              <a:buNone/>
            </a:pPr>
            <a:r>
              <a:rPr lang="en-US" sz="1300" dirty="0">
                <a:latin typeface="Courier" pitchFamily="2" charset="0"/>
              </a:rPr>
              <a:t>  </a:t>
            </a:r>
          </a:p>
          <a:p>
            <a:pPr marL="0" indent="0">
              <a:buNone/>
            </a:pPr>
            <a:r>
              <a:rPr lang="en-US" sz="1200" dirty="0">
                <a:latin typeface="Courier" pitchFamily="2" charset="0"/>
              </a:rPr>
              <a:t>  </a:t>
            </a:r>
          </a:p>
        </p:txBody>
      </p:sp>
      <p:sp>
        <p:nvSpPr>
          <p:cNvPr id="2" name="TextBox 1">
            <a:extLst>
              <a:ext uri="{FF2B5EF4-FFF2-40B4-BE49-F238E27FC236}">
                <a16:creationId xmlns:a16="http://schemas.microsoft.com/office/drawing/2014/main" id="{B12FC7AA-FE7B-2843-BAD1-0A07A819138A}"/>
              </a:ext>
            </a:extLst>
          </p:cNvPr>
          <p:cNvSpPr txBox="1"/>
          <p:nvPr/>
        </p:nvSpPr>
        <p:spPr>
          <a:xfrm>
            <a:off x="381000" y="4400550"/>
            <a:ext cx="6324600" cy="646331"/>
          </a:xfrm>
          <a:prstGeom prst="rect">
            <a:avLst/>
          </a:prstGeom>
          <a:noFill/>
        </p:spPr>
        <p:txBody>
          <a:bodyPr wrap="square" rtlCol="0">
            <a:spAutoFit/>
          </a:bodyPr>
          <a:lstStyle/>
          <a:p>
            <a:r>
              <a:rPr lang="en-US" dirty="0"/>
              <a:t>Pseudocode from GJK + Expanding Polytope Algorithm – Implementation and Visualization by Andrew Smith</a:t>
            </a:r>
          </a:p>
        </p:txBody>
      </p:sp>
    </p:spTree>
    <p:extLst>
      <p:ext uri="{BB962C8B-B14F-4D97-AF65-F5344CB8AC3E}">
        <p14:creationId xmlns:p14="http://schemas.microsoft.com/office/powerpoint/2010/main" val="393278665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the Polytope Pseudocode</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533400" y="1276350"/>
                <a:ext cx="8077200" cy="3429000"/>
              </a:xfrm>
            </p:spPr>
            <p:txBody>
              <a:bodyPr>
                <a:normAutofit/>
              </a:bodyPr>
              <a:lstStyle/>
              <a:p>
                <a:r>
                  <a:rPr lang="en-US" dirty="0"/>
                  <a:t>The pseudocode says that any face that does not see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will be in the new polytope</a:t>
                </a:r>
              </a:p>
              <a:p>
                <a:r>
                  <a:rPr lang="en-US" dirty="0"/>
                  <a:t>Any face that </a:t>
                </a:r>
                <a:r>
                  <a:rPr lang="en-US" b="1" dirty="0"/>
                  <a:t>does</a:t>
                </a:r>
                <a:r>
                  <a:rPr lang="en-US" dirty="0"/>
                  <a:t> see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will be removed</a:t>
                </a:r>
              </a:p>
              <a:p>
                <a:r>
                  <a:rPr lang="en-US" dirty="0"/>
                  <a:t>For each edge of a face that sees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but is not shared between two faces that see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create a face using that edge and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endParaRPr lang="en-US" dirty="0"/>
              </a:p>
              <a:p>
                <a:r>
                  <a:rPr lang="en-US" dirty="0"/>
                  <a:t>This process results in a convex polytope</a:t>
                </a:r>
              </a:p>
              <a:p>
                <a:endParaRPr lang="en-US" dirty="0"/>
              </a:p>
              <a:p>
                <a:endParaRPr lang="en-US" dirty="0"/>
              </a:p>
              <a:p>
                <a:endParaRPr lang="en-US" dirty="0"/>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533400" y="1276350"/>
                <a:ext cx="8077200" cy="3429000"/>
              </a:xfrm>
              <a:blipFill>
                <a:blip r:embed="rId3"/>
                <a:stretch>
                  <a:fillRect l="-1413" t="-1845" r="-2198" b="-2214"/>
                </a:stretch>
              </a:blipFill>
            </p:spPr>
            <p:txBody>
              <a:bodyPr/>
              <a:lstStyle/>
              <a:p>
                <a:r>
                  <a:rPr lang="en-US">
                    <a:noFill/>
                  </a:rPr>
                  <a:t> </a:t>
                </a:r>
              </a:p>
            </p:txBody>
          </p:sp>
        </mc:Fallback>
      </mc:AlternateContent>
    </p:spTree>
    <p:extLst>
      <p:ext uri="{BB962C8B-B14F-4D97-AF65-F5344CB8AC3E}">
        <p14:creationId xmlns:p14="http://schemas.microsoft.com/office/powerpoint/2010/main" val="139685994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Expanding the Polytope Pseudocode</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533400" y="1276349"/>
                <a:ext cx="8458200" cy="3661171"/>
              </a:xfrm>
            </p:spPr>
            <p:txBody>
              <a:bodyPr>
                <a:normAutofit/>
              </a:bodyPr>
              <a:lstStyle/>
              <a:p>
                <a:r>
                  <a:rPr lang="en-US" dirty="0"/>
                  <a:t>You don’t need to maintain a winding order for the triangles in your polytope</a:t>
                </a:r>
              </a:p>
              <a:p>
                <a:r>
                  <a:rPr lang="en-US" b="1" dirty="0"/>
                  <a:t>The origin must be inside the polytope, which means that the normal of a face of the polytope is always pointing away from the origin</a:t>
                </a:r>
              </a:p>
              <a:p>
                <a:pPr lvl="1"/>
                <a:r>
                  <a:rPr lang="en-US" dirty="0"/>
                  <a:t>The normal </a:t>
                </a:r>
                <a14:m>
                  <m:oMath xmlns:m="http://schemas.openxmlformats.org/officeDocument/2006/math">
                    <m:r>
                      <a:rPr lang="en-US" b="1" i="1">
                        <a:latin typeface="Cambria Math" panose="02040503050406030204" pitchFamily="18" charset="0"/>
                      </a:rPr>
                      <m:t>𝒏</m:t>
                    </m:r>
                  </m:oMath>
                </a14:m>
                <a:r>
                  <a:rPr lang="en-US" dirty="0"/>
                  <a:t> of a face with a vertex </a:t>
                </a:r>
                <a14:m>
                  <m:oMath xmlns:m="http://schemas.openxmlformats.org/officeDocument/2006/math">
                    <m:r>
                      <a:rPr lang="en-US" i="1">
                        <a:latin typeface="Cambria Math" panose="02040503050406030204" pitchFamily="18" charset="0"/>
                      </a:rPr>
                      <m:t>𝑡</m:t>
                    </m:r>
                  </m:oMath>
                </a14:m>
                <a:r>
                  <a:rPr lang="en-US" dirty="0"/>
                  <a:t> must satisfy </a:t>
                </a:r>
                <a14:m>
                  <m:oMath xmlns:m="http://schemas.openxmlformats.org/officeDocument/2006/math">
                    <m:r>
                      <a:rPr lang="en-US" i="1">
                        <a:latin typeface="Cambria Math" panose="02040503050406030204" pitchFamily="18" charset="0"/>
                      </a:rPr>
                      <m:t>𝑡</m:t>
                    </m:r>
                    <m:r>
                      <a:rPr lang="en-US" i="1">
                        <a:latin typeface="Cambria Math" panose="02040503050406030204" pitchFamily="18" charset="0"/>
                      </a:rPr>
                      <m:t>⋅</m:t>
                    </m:r>
                    <m:r>
                      <a:rPr lang="en-US" b="1" i="1">
                        <a:latin typeface="Cambria Math" panose="02040503050406030204" pitchFamily="18" charset="0"/>
                      </a:rPr>
                      <m:t>𝒏</m:t>
                    </m:r>
                    <m:r>
                      <a:rPr lang="en-US" b="1" i="1">
                        <a:latin typeface="Cambria Math" panose="02040503050406030204" pitchFamily="18" charset="0"/>
                      </a:rPr>
                      <m:t>&gt;</m:t>
                    </m:r>
                    <m:r>
                      <a:rPr lang="en-US" i="1">
                        <a:latin typeface="Cambria Math" panose="02040503050406030204" pitchFamily="18" charset="0"/>
                      </a:rPr>
                      <m:t>0</m:t>
                    </m:r>
                  </m:oMath>
                </a14:m>
                <a:endParaRPr lang="en-US" dirty="0"/>
              </a:p>
              <a:p>
                <a:pPr lvl="1"/>
                <a:r>
                  <a:rPr lang="en-US" dirty="0"/>
                  <a:t>If the normal you calculated using a cross product does not satisfy this requirement, just multiply the normal by -1!</a:t>
                </a:r>
              </a:p>
              <a:p>
                <a:endParaRPr lang="en-US" dirty="0"/>
              </a:p>
              <a:p>
                <a:endParaRPr lang="en-US" dirty="0"/>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533400" y="1276349"/>
                <a:ext cx="8458200" cy="3661171"/>
              </a:xfrm>
              <a:blipFill>
                <a:blip r:embed="rId3"/>
                <a:stretch>
                  <a:fillRect l="-1351" t="-1730" r="-1502" b="-692"/>
                </a:stretch>
              </a:blipFill>
            </p:spPr>
            <p:txBody>
              <a:bodyPr/>
              <a:lstStyle/>
              <a:p>
                <a:r>
                  <a:rPr lang="en-US">
                    <a:noFill/>
                  </a:rPr>
                  <a:t> </a:t>
                </a:r>
              </a:p>
            </p:txBody>
          </p:sp>
        </mc:Fallback>
      </mc:AlternateContent>
    </p:spTree>
    <p:extLst>
      <p:ext uri="{BB962C8B-B14F-4D97-AF65-F5344CB8AC3E}">
        <p14:creationId xmlns:p14="http://schemas.microsoft.com/office/powerpoint/2010/main" val="362219051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Start with a 3-simplex</a:t>
            </a:r>
          </a:p>
        </p:txBody>
      </p: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533400" y="1063229"/>
            <a:ext cx="8077200" cy="3874291"/>
          </a:xfrm>
        </p:spPr>
        <p:txBody>
          <a:bodyPr>
            <a:normAutofit/>
          </a:bodyPr>
          <a:lstStyle/>
          <a:p>
            <a:r>
              <a:rPr lang="en-US" dirty="0"/>
              <a:t>You may have to deal with special cases if you start EPA with a simplex that is not a 3-simplex (tetrahedron)</a:t>
            </a:r>
          </a:p>
          <a:p>
            <a:r>
              <a:rPr lang="en-US" dirty="0"/>
              <a:t>It is fine to force GJK to output a 3-simplex even if a 2-simplex containing the origin was found</a:t>
            </a:r>
          </a:p>
          <a:p>
            <a:endParaRPr lang="en-US" dirty="0"/>
          </a:p>
          <a:p>
            <a:endParaRPr lang="en-US" dirty="0"/>
          </a:p>
        </p:txBody>
      </p:sp>
    </p:spTree>
    <p:extLst>
      <p:ext uri="{BB962C8B-B14F-4D97-AF65-F5344CB8AC3E}">
        <p14:creationId xmlns:p14="http://schemas.microsoft.com/office/powerpoint/2010/main" val="52454859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Numerical Instability</a:t>
            </a:r>
          </a:p>
        </p:txBody>
      </p: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533400" y="1063229"/>
            <a:ext cx="8382000" cy="3874291"/>
          </a:xfrm>
        </p:spPr>
        <p:txBody>
          <a:bodyPr>
            <a:normAutofit/>
          </a:bodyPr>
          <a:lstStyle/>
          <a:p>
            <a:r>
              <a:rPr lang="en-US" dirty="0"/>
              <a:t>It is common for the origin to be very close to the edge of the </a:t>
            </a:r>
            <a:r>
              <a:rPr lang="en-US" dirty="0" err="1"/>
              <a:t>Minkowski</a:t>
            </a:r>
            <a:r>
              <a:rPr lang="en-US" dirty="0"/>
              <a:t> difference, which may cause numerical instability</a:t>
            </a:r>
          </a:p>
          <a:p>
            <a:r>
              <a:rPr lang="en-US" dirty="0"/>
              <a:t>As a result, </a:t>
            </a:r>
            <a:r>
              <a:rPr lang="en-US" sz="2000" dirty="0">
                <a:latin typeface="Courier" pitchFamily="2" charset="0"/>
              </a:rPr>
              <a:t>length(projection(</a:t>
            </a:r>
            <a:r>
              <a:rPr lang="en-US" sz="2000" dirty="0" err="1">
                <a:latin typeface="Courier" pitchFamily="2" charset="0"/>
              </a:rPr>
              <a:t>w,v</a:t>
            </a:r>
            <a:r>
              <a:rPr lang="en-US" sz="2000" dirty="0">
                <a:latin typeface="Courier" pitchFamily="2" charset="0"/>
              </a:rPr>
              <a:t>) – v) </a:t>
            </a:r>
            <a:r>
              <a:rPr lang="en-US" dirty="0"/>
              <a:t>might not become as small as we want it to</a:t>
            </a:r>
          </a:p>
          <a:p>
            <a:r>
              <a:rPr lang="en-US" dirty="0"/>
              <a:t>We can deal with this by keeping track of the smallest </a:t>
            </a:r>
            <a:r>
              <a:rPr lang="en-US" sz="2000" dirty="0">
                <a:latin typeface="Courier" pitchFamily="2" charset="0"/>
              </a:rPr>
              <a:t>length(projection(</a:t>
            </a:r>
            <a:r>
              <a:rPr lang="en-US" sz="2000" dirty="0" err="1">
                <a:latin typeface="Courier" pitchFamily="2" charset="0"/>
              </a:rPr>
              <a:t>w,v</a:t>
            </a:r>
            <a:r>
              <a:rPr lang="en-US" sz="2000" dirty="0">
                <a:latin typeface="Courier" pitchFamily="2" charset="0"/>
              </a:rPr>
              <a:t>) – v) </a:t>
            </a:r>
            <a:r>
              <a:rPr lang="en-US" dirty="0">
                <a:latin typeface="Tw Cen MT" panose="020B0602020104020603" pitchFamily="34" charset="77"/>
              </a:rPr>
              <a:t>and returning the corresponding </a:t>
            </a:r>
            <a:r>
              <a:rPr lang="en-US" sz="2000" dirty="0">
                <a:latin typeface="Courier" pitchFamily="2" charset="0"/>
              </a:rPr>
              <a:t>v </a:t>
            </a:r>
            <a:r>
              <a:rPr lang="en-US" dirty="0">
                <a:latin typeface="Tw Cen MT" panose="020B0602020104020603" pitchFamily="34" charset="77"/>
              </a:rPr>
              <a:t>if we run more than 10 iterations</a:t>
            </a:r>
          </a:p>
          <a:p>
            <a:endParaRPr lang="en-US" dirty="0"/>
          </a:p>
          <a:p>
            <a:endParaRPr lang="en-US" dirty="0"/>
          </a:p>
          <a:p>
            <a:endParaRPr lang="en-US" dirty="0"/>
          </a:p>
        </p:txBody>
      </p:sp>
    </p:spTree>
    <p:extLst>
      <p:ext uri="{BB962C8B-B14F-4D97-AF65-F5344CB8AC3E}">
        <p14:creationId xmlns:p14="http://schemas.microsoft.com/office/powerpoint/2010/main" val="33596037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Extra Details</a:t>
            </a:r>
          </a:p>
        </p:txBody>
      </p:sp>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533400" y="1063229"/>
            <a:ext cx="8077200" cy="3874291"/>
          </a:xfrm>
        </p:spPr>
        <p:txBody>
          <a:bodyPr>
            <a:normAutofit fontScale="92500" lnSpcReduction="10000"/>
          </a:bodyPr>
          <a:lstStyle/>
          <a:p>
            <a:r>
              <a:rPr lang="en-US" dirty="0"/>
              <a:t>What if we want the point of contact between the two objects?</a:t>
            </a:r>
          </a:p>
          <a:p>
            <a:r>
              <a:rPr lang="en-US" dirty="0"/>
              <a:t>We need the two points on each of the objects whose difference is the MTV!</a:t>
            </a:r>
          </a:p>
          <a:p>
            <a:r>
              <a:rPr lang="en-US" dirty="0"/>
              <a:t>We know that the MTV is the point </a:t>
            </a:r>
            <a:r>
              <a:rPr lang="en-US" i="1" dirty="0"/>
              <a:t>v</a:t>
            </a:r>
            <a:r>
              <a:rPr lang="en-US" dirty="0"/>
              <a:t> on the polytope that we return from EPA</a:t>
            </a:r>
          </a:p>
          <a:p>
            <a:r>
              <a:rPr lang="en-US" dirty="0"/>
              <a:t>Recall that if we have two objects A and B, then the </a:t>
            </a:r>
            <a:r>
              <a:rPr lang="en-US" dirty="0" err="1"/>
              <a:t>Minkowski</a:t>
            </a:r>
            <a:r>
              <a:rPr lang="en-US" dirty="0"/>
              <a:t> difference is </a:t>
            </a:r>
            <a:r>
              <a:rPr lang="en-US" i="1" dirty="0"/>
              <a:t>M</a:t>
            </a:r>
            <a:r>
              <a:rPr lang="en-US" i="1" baseline="-25000" dirty="0"/>
              <a:t>A-B</a:t>
            </a:r>
            <a:r>
              <a:rPr lang="en-US" baseline="-25000" dirty="0"/>
              <a:t> </a:t>
            </a:r>
            <a:r>
              <a:rPr lang="en-US" dirty="0"/>
              <a:t>= </a:t>
            </a:r>
            <a:r>
              <a:rPr lang="en-US" i="1" dirty="0" err="1"/>
              <a:t>p</a:t>
            </a:r>
            <a:r>
              <a:rPr lang="en-US" i="1" baseline="-25000" dirty="0" err="1"/>
              <a:t>A</a:t>
            </a:r>
            <a:r>
              <a:rPr lang="en-US" i="1" dirty="0"/>
              <a:t> – </a:t>
            </a:r>
            <a:r>
              <a:rPr lang="en-US" i="1" dirty="0" err="1"/>
              <a:t>p</a:t>
            </a:r>
            <a:r>
              <a:rPr lang="en-US" i="1" baseline="-25000" dirty="0" err="1"/>
              <a:t>B</a:t>
            </a:r>
            <a:r>
              <a:rPr lang="en-US" dirty="0"/>
              <a:t> for all points </a:t>
            </a:r>
            <a:r>
              <a:rPr lang="en-US" i="1" dirty="0" err="1"/>
              <a:t>p</a:t>
            </a:r>
            <a:r>
              <a:rPr lang="en-US" i="1" baseline="-25000" dirty="0" err="1"/>
              <a:t>A</a:t>
            </a:r>
            <a:r>
              <a:rPr lang="en-US" dirty="0"/>
              <a:t> in object </a:t>
            </a:r>
            <a:r>
              <a:rPr lang="en-US" i="1" dirty="0"/>
              <a:t>A</a:t>
            </a:r>
            <a:r>
              <a:rPr lang="en-US" dirty="0"/>
              <a:t> and all points </a:t>
            </a:r>
            <a:r>
              <a:rPr lang="en-US" i="1" dirty="0" err="1"/>
              <a:t>p</a:t>
            </a:r>
            <a:r>
              <a:rPr lang="en-US" i="1" baseline="-25000" dirty="0" err="1"/>
              <a:t>B</a:t>
            </a:r>
            <a:r>
              <a:rPr lang="en-US" dirty="0"/>
              <a:t> in object </a:t>
            </a:r>
            <a:r>
              <a:rPr lang="en-US" i="1" dirty="0"/>
              <a:t>B</a:t>
            </a:r>
            <a:r>
              <a:rPr lang="en-US" dirty="0"/>
              <a:t> </a:t>
            </a:r>
          </a:p>
          <a:p>
            <a:endParaRPr lang="en-US" dirty="0"/>
          </a:p>
          <a:p>
            <a:endParaRPr lang="en-US" dirty="0"/>
          </a:p>
        </p:txBody>
      </p:sp>
    </p:spTree>
    <p:extLst>
      <p:ext uri="{BB962C8B-B14F-4D97-AF65-F5344CB8AC3E}">
        <p14:creationId xmlns:p14="http://schemas.microsoft.com/office/powerpoint/2010/main" val="8300148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Extra Details</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8B28188-6356-4745-96B7-B88C73D73FA7}"/>
                  </a:ext>
                </a:extLst>
              </p:cNvPr>
              <p:cNvSpPr>
                <a:spLocks noGrp="1"/>
              </p:cNvSpPr>
              <p:nvPr>
                <p:ph sz="half" idx="1"/>
              </p:nvPr>
            </p:nvSpPr>
            <p:spPr>
              <a:xfrm>
                <a:off x="533400" y="1063229"/>
                <a:ext cx="8077200" cy="3874291"/>
              </a:xfrm>
            </p:spPr>
            <p:txBody>
              <a:bodyPr>
                <a:normAutofit fontScale="70000" lnSpcReduction="20000"/>
              </a:bodyPr>
              <a:lstStyle/>
              <a:p>
                <a:r>
                  <a:rPr lang="en-US" dirty="0"/>
                  <a:t>Recall that the point </a:t>
                </a:r>
                <a14:m>
                  <m:oMath xmlns:m="http://schemas.openxmlformats.org/officeDocument/2006/math">
                    <m:r>
                      <a:rPr lang="en-US" i="1" smtClean="0">
                        <a:latin typeface="Cambria Math" panose="02040503050406030204" pitchFamily="18" charset="0"/>
                      </a:rPr>
                      <m:t>𝑣</m:t>
                    </m:r>
                  </m:oMath>
                </a14:m>
                <a:r>
                  <a:rPr lang="en-US" dirty="0"/>
                  <a:t> on the polytope that we return exists on a triangle whose vertices are points on the boundary of the </a:t>
                </a:r>
                <a:r>
                  <a:rPr lang="en-US" dirty="0" err="1"/>
                  <a:t>Minkowski</a:t>
                </a:r>
                <a:r>
                  <a:rPr lang="en-US" dirty="0"/>
                  <a:t> difference</a:t>
                </a:r>
              </a:p>
              <a:p>
                <a:pPr lvl="1"/>
                <a:r>
                  <a:rPr lang="en-US" dirty="0"/>
                  <a:t>Call these vertices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𝑀</m:t>
                        </m:r>
                      </m:e>
                      <m:sub>
                        <m:r>
                          <a:rPr lang="en-US" i="1">
                            <a:latin typeface="Cambria Math" panose="02040503050406030204" pitchFamily="18" charset="0"/>
                          </a:rPr>
                          <m:t>1</m:t>
                        </m:r>
                      </m:sub>
                    </m:sSub>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𝑀</m:t>
                        </m:r>
                      </m:e>
                      <m:sub>
                        <m:r>
                          <a:rPr lang="en-US" i="1">
                            <a:latin typeface="Cambria Math" panose="02040503050406030204" pitchFamily="18" charset="0"/>
                          </a:rPr>
                          <m:t>2</m:t>
                        </m:r>
                      </m:sub>
                    </m:sSub>
                    <m:r>
                      <a:rPr lang="en-US">
                        <a:latin typeface="Cambria Math" panose="02040503050406030204" pitchFamily="18" charset="0"/>
                      </a:rPr>
                      <m:t>, </m:t>
                    </m:r>
                    <m:r>
                      <m:rPr>
                        <m:sty m:val="p"/>
                      </m:rPr>
                      <a:rPr lang="en-US">
                        <a:latin typeface="Cambria Math" panose="02040503050406030204" pitchFamily="18" charset="0"/>
                      </a:rPr>
                      <m:t>and</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𝑀</m:t>
                        </m:r>
                      </m:e>
                      <m:sub>
                        <m:r>
                          <a:rPr lang="en-US" i="1">
                            <a:latin typeface="Cambria Math" panose="02040503050406030204" pitchFamily="18" charset="0"/>
                          </a:rPr>
                          <m:t>3</m:t>
                        </m:r>
                      </m:sub>
                    </m:sSub>
                  </m:oMath>
                </a14:m>
                <a:endParaRPr lang="en-US" dirty="0"/>
              </a:p>
              <a:p>
                <a:r>
                  <a:rPr lang="en-US" dirty="0"/>
                  <a:t>Given two colliding objects </a:t>
                </a:r>
                <a:r>
                  <a:rPr lang="en-US" i="1" dirty="0"/>
                  <a:t>A </a:t>
                </a:r>
                <a:r>
                  <a:rPr lang="en-US" dirty="0"/>
                  <a:t>and </a:t>
                </a:r>
                <a:r>
                  <a:rPr lang="en-US" i="1" dirty="0"/>
                  <a:t>B</a:t>
                </a:r>
                <a:r>
                  <a:rPr lang="en-US" dirty="0"/>
                  <a:t>, we want two points </a:t>
                </a:r>
                <a14:m>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𝐴</m:t>
                        </m:r>
                      </m:e>
                      <m:sub>
                        <m:r>
                          <a:rPr lang="en-US" b="0" i="1" smtClean="0">
                            <a:latin typeface="Cambria Math" panose="02040503050406030204" pitchFamily="18" charset="0"/>
                          </a:rPr>
                          <m:t>∗</m:t>
                        </m:r>
                      </m:sub>
                    </m:sSub>
                  </m:oMath>
                </a14:m>
                <a:r>
                  <a:rPr lang="en-US" dirty="0"/>
                  <a:t> on object </a:t>
                </a:r>
                <a:r>
                  <a:rPr lang="en-US" i="1" dirty="0"/>
                  <a:t>A</a:t>
                </a:r>
                <a:r>
                  <a:rPr lang="en-US" dirty="0"/>
                  <a:t> and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b="0" i="1" smtClean="0">
                            <a:latin typeface="Cambria Math" panose="02040503050406030204" pitchFamily="18" charset="0"/>
                          </a:rPr>
                          <m:t>∗</m:t>
                        </m:r>
                      </m:sub>
                    </m:sSub>
                  </m:oMath>
                </a14:m>
                <a:r>
                  <a:rPr lang="en-US" dirty="0"/>
                  <a:t> on object </a:t>
                </a:r>
                <a:r>
                  <a:rPr lang="en-US" i="1" dirty="0"/>
                  <a:t>B</a:t>
                </a:r>
                <a:r>
                  <a:rPr lang="en-US" dirty="0"/>
                  <a:t> such that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𝐴</m:t>
                        </m:r>
                      </m:e>
                      <m:sub>
                        <m:r>
                          <a:rPr lang="en-US" b="0" i="1" smtClean="0">
                            <a:latin typeface="Cambria Math" panose="02040503050406030204" pitchFamily="18" charset="0"/>
                          </a:rPr>
                          <m:t>∗</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b="0" i="1" smtClean="0">
                            <a:latin typeface="Cambria Math" panose="02040503050406030204" pitchFamily="18" charset="0"/>
                          </a:rPr>
                          <m:t>∗</m:t>
                        </m:r>
                      </m:sub>
                    </m:sSub>
                    <m:r>
                      <a:rPr lang="en-US" b="0" i="1" smtClean="0">
                        <a:latin typeface="Cambria Math" panose="02040503050406030204" pitchFamily="18" charset="0"/>
                      </a:rPr>
                      <m:t>=</m:t>
                    </m:r>
                    <m:r>
                      <a:rPr lang="en-US" b="0" i="1" smtClean="0">
                        <a:latin typeface="Cambria Math" panose="02040503050406030204" pitchFamily="18" charset="0"/>
                      </a:rPr>
                      <m:t>𝑣</m:t>
                    </m:r>
                  </m:oMath>
                </a14:m>
                <a:endParaRPr lang="en-US" dirty="0"/>
              </a:p>
              <a:p>
                <a:r>
                  <a:rPr lang="en-US" dirty="0"/>
                  <a:t>We can define either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𝐴</m:t>
                        </m:r>
                      </m:e>
                      <m:sub>
                        <m:r>
                          <a:rPr lang="en-US" i="1">
                            <a:latin typeface="Cambria Math" panose="02040503050406030204" pitchFamily="18" charset="0"/>
                          </a:rPr>
                          <m:t>∗</m:t>
                        </m:r>
                      </m:sub>
                    </m:sSub>
                  </m:oMath>
                </a14:m>
                <a:r>
                  <a:rPr lang="en-US" dirty="0"/>
                  <a:t> or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m:t>
                        </m:r>
                      </m:sub>
                    </m:sSub>
                  </m:oMath>
                </a14:m>
                <a:r>
                  <a:rPr lang="en-US" dirty="0"/>
                  <a:t> in world space as the point of </a:t>
                </a:r>
                <a:r>
                  <a:rPr lang="en-US" dirty="0" err="1"/>
                  <a:t>collision</a:t>
                </a:r>
                <a:endParaRPr lang="en-US" dirty="0"/>
              </a:p>
              <a:p>
                <a:r>
                  <a:rPr lang="en-US" dirty="0"/>
                  <a:t>Call these vertices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1</m:t>
                        </m:r>
                      </m:sub>
                    </m:sSub>
                    <m:r>
                      <a:rPr lang="en-US" b="0" i="0"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2</m:t>
                        </m:r>
                      </m:sub>
                    </m:sSub>
                    <m:r>
                      <a:rPr lang="en-US" b="0" i="0" smtClean="0">
                        <a:latin typeface="Cambria Math" panose="02040503050406030204" pitchFamily="18" charset="0"/>
                      </a:rPr>
                      <m:t>, </m:t>
                    </m:r>
                    <m:r>
                      <m:rPr>
                        <m:sty m:val="p"/>
                      </m:rPr>
                      <a:rPr lang="en-US" b="0" i="0" smtClean="0">
                        <a:latin typeface="Cambria Math" panose="02040503050406030204" pitchFamily="18" charset="0"/>
                      </a:rPr>
                      <m:t>and</m:t>
                    </m:r>
                    <m:r>
                      <a:rPr lang="en-US" b="0" i="0"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3</m:t>
                        </m:r>
                      </m:sub>
                    </m:sSub>
                  </m:oMath>
                </a14:m>
                <a:endParaRPr lang="en-US" b="0" i="1" dirty="0"/>
              </a:p>
              <a:p>
                <a:pPr lvl="1"/>
                <a:r>
                  <a:rPr lang="en-US" dirty="0"/>
                  <a:t>Using barycentric coordinates, we can say that </a:t>
                </a:r>
                <a14:m>
                  <m:oMath xmlns:m="http://schemas.openxmlformats.org/officeDocument/2006/math">
                    <m:r>
                      <a:rPr lang="en-US" b="0" i="1" smtClean="0">
                        <a:latin typeface="Cambria Math" panose="02040503050406030204" pitchFamily="18" charset="0"/>
                      </a:rPr>
                      <m:t>𝑣</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1</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2</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3</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3</m:t>
                        </m:r>
                      </m:sub>
                    </m:sSub>
                  </m:oMath>
                </a14:m>
                <a:r>
                  <a:rPr lang="en-US" dirty="0"/>
                  <a:t>, where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3</m:t>
                        </m:r>
                      </m:sub>
                    </m:sSub>
                    <m:r>
                      <a:rPr lang="en-US" b="0" i="1" smtClean="0">
                        <a:latin typeface="Cambria Math" panose="02040503050406030204" pitchFamily="18" charset="0"/>
                      </a:rPr>
                      <m:t>=1</m:t>
                    </m:r>
                  </m:oMath>
                </a14:m>
                <a:endParaRPr lang="en-US" dirty="0"/>
              </a:p>
              <a:p>
                <a:pPr lvl="1"/>
                <a:r>
                  <a:rPr lang="en-US" dirty="0"/>
                  <a:t>Each </a:t>
                </a:r>
                <a14:m>
                  <m:oMath xmlns:m="http://schemas.openxmlformats.org/officeDocument/2006/math">
                    <m:sSub>
                      <m:sSubPr>
                        <m:ctrlPr>
                          <a:rPr lang="en-US" b="0" i="1" smtClean="0">
                            <a:latin typeface="Cambria Math" panose="02040503050406030204" pitchFamily="18" charset="0"/>
                          </a:rPr>
                        </m:ctrlPr>
                      </m:sSubPr>
                      <m:e>
                        <m:r>
                          <a:rPr lang="en-US" i="1" smtClean="0">
                            <a:latin typeface="Cambria Math" panose="02040503050406030204" pitchFamily="18" charset="0"/>
                          </a:rPr>
                          <m:t>𝑀</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𝐴</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𝑖</m:t>
                        </m:r>
                      </m:sub>
                    </m:sSub>
                  </m:oMath>
                </a14:m>
                <a:r>
                  <a:rPr lang="en-US" dirty="0"/>
                  <a:t> where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𝐴</m:t>
                        </m:r>
                      </m:e>
                      <m:sub>
                        <m:r>
                          <a:rPr lang="en-US" i="1">
                            <a:latin typeface="Cambria Math" panose="02040503050406030204" pitchFamily="18" charset="0"/>
                          </a:rPr>
                          <m:t>𝑖</m:t>
                        </m:r>
                      </m:sub>
                    </m:sSub>
                  </m:oMath>
                </a14:m>
                <a:r>
                  <a:rPr lang="en-US" dirty="0"/>
                  <a:t> is a point on object </a:t>
                </a:r>
                <a:r>
                  <a:rPr lang="en-US" i="1" dirty="0"/>
                  <a:t>A</a:t>
                </a:r>
                <a:r>
                  <a:rPr lang="en-US" dirty="0"/>
                  <a:t>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𝑖</m:t>
                        </m:r>
                      </m:sub>
                    </m:sSub>
                  </m:oMath>
                </a14:m>
                <a:r>
                  <a:rPr lang="en-US" dirty="0"/>
                  <a:t> is a point on object </a:t>
                </a:r>
                <a:r>
                  <a:rPr lang="en-US" i="1" dirty="0"/>
                  <a:t>B</a:t>
                </a:r>
              </a:p>
              <a:p>
                <a:pPr lvl="1"/>
                <a:r>
                  <a:rPr lang="en-US" dirty="0"/>
                  <a:t>This means that we can say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𝐴</m:t>
                        </m:r>
                      </m:e>
                      <m:sub>
                        <m:r>
                          <a:rPr lang="en-US" i="1">
                            <a:latin typeface="Cambria Math" panose="02040503050406030204" pitchFamily="18" charset="0"/>
                          </a:rPr>
                          <m:t>∗</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1</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𝐴</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2</m:t>
                        </m:r>
                      </m:sub>
                    </m:sSub>
                    <m:sSub>
                      <m:sSubPr>
                        <m:ctrlPr>
                          <a:rPr lang="en-US" i="1">
                            <a:latin typeface="Cambria Math" panose="02040503050406030204" pitchFamily="18" charset="0"/>
                          </a:rPr>
                        </m:ctrlPr>
                      </m:sSubPr>
                      <m:e>
                        <m:r>
                          <a:rPr lang="en-US" b="0" i="1" smtClean="0">
                            <a:latin typeface="Cambria Math" panose="02040503050406030204" pitchFamily="18" charset="0"/>
                          </a:rPr>
                          <m:t>𝐴</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3</m:t>
                        </m:r>
                      </m:sub>
                    </m:sSub>
                    <m:sSub>
                      <m:sSubPr>
                        <m:ctrlPr>
                          <a:rPr lang="en-US" i="1">
                            <a:latin typeface="Cambria Math" panose="02040503050406030204" pitchFamily="18" charset="0"/>
                          </a:rPr>
                        </m:ctrlPr>
                      </m:sSubPr>
                      <m:e>
                        <m:r>
                          <a:rPr lang="en-US" b="0" i="1" smtClean="0">
                            <a:latin typeface="Cambria Math" panose="02040503050406030204" pitchFamily="18" charset="0"/>
                          </a:rPr>
                          <m:t>𝐴</m:t>
                        </m:r>
                      </m:e>
                      <m:sub>
                        <m:r>
                          <a:rPr lang="en-US" i="1">
                            <a:latin typeface="Cambria Math" panose="02040503050406030204" pitchFamily="18" charset="0"/>
                          </a:rPr>
                          <m:t>3</m:t>
                        </m:r>
                      </m:sub>
                    </m:sSub>
                  </m:oMath>
                </a14:m>
                <a:r>
                  <a:rPr lang="en-US" dirty="0"/>
                  <a:t> and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1</m:t>
                        </m:r>
                      </m:sub>
                    </m:sSub>
                    <m:sSub>
                      <m:sSubPr>
                        <m:ctrlPr>
                          <a:rPr lang="en-US" i="1">
                            <a:latin typeface="Cambria Math" panose="02040503050406030204" pitchFamily="18" charset="0"/>
                          </a:rPr>
                        </m:ctrlPr>
                      </m:sSubPr>
                      <m:e>
                        <m:r>
                          <a:rPr lang="en-US" b="0" i="1" smtClean="0">
                            <a:latin typeface="Cambria Math" panose="02040503050406030204" pitchFamily="18" charset="0"/>
                          </a:rPr>
                          <m:t>𝐵</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2</m:t>
                        </m:r>
                      </m:sub>
                    </m:sSub>
                    <m:sSub>
                      <m:sSubPr>
                        <m:ctrlPr>
                          <a:rPr lang="en-US" i="1">
                            <a:latin typeface="Cambria Math" panose="02040503050406030204" pitchFamily="18" charset="0"/>
                          </a:rPr>
                        </m:ctrlPr>
                      </m:sSubPr>
                      <m:e>
                        <m:r>
                          <a:rPr lang="en-US" b="0" i="1" smtClean="0">
                            <a:latin typeface="Cambria Math" panose="02040503050406030204" pitchFamily="18" charset="0"/>
                          </a:rPr>
                          <m:t>𝐵</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3</m:t>
                        </m:r>
                      </m:sub>
                    </m:sSub>
                    <m:sSub>
                      <m:sSubPr>
                        <m:ctrlPr>
                          <a:rPr lang="en-US" i="1">
                            <a:latin typeface="Cambria Math" panose="02040503050406030204" pitchFamily="18" charset="0"/>
                          </a:rPr>
                        </m:ctrlPr>
                      </m:sSubPr>
                      <m:e>
                        <m:r>
                          <a:rPr lang="en-US" b="0" i="1" smtClean="0">
                            <a:latin typeface="Cambria Math" panose="02040503050406030204" pitchFamily="18" charset="0"/>
                          </a:rPr>
                          <m:t>𝐵</m:t>
                        </m:r>
                      </m:e>
                      <m:sub>
                        <m:r>
                          <a:rPr lang="en-US" i="1">
                            <a:latin typeface="Cambria Math" panose="02040503050406030204" pitchFamily="18" charset="0"/>
                          </a:rPr>
                          <m:t>3</m:t>
                        </m:r>
                      </m:sub>
                    </m:sSub>
                  </m:oMath>
                </a14:m>
                <a:endParaRPr lang="en-US" dirty="0"/>
              </a:p>
              <a:p>
                <a:endParaRPr lang="en-US" dirty="0"/>
              </a:p>
            </p:txBody>
          </p:sp>
        </mc:Choice>
        <mc:Fallback xmlns="">
          <p:sp>
            <p:nvSpPr>
              <p:cNvPr id="22" name="Content Placeholder 2">
                <a:extLst>
                  <a:ext uri="{FF2B5EF4-FFF2-40B4-BE49-F238E27FC236}">
                    <a16:creationId xmlns:a16="http://schemas.microsoft.com/office/drawing/2014/main" id="{08B28188-6356-4745-96B7-B88C73D73FA7}"/>
                  </a:ext>
                </a:extLst>
              </p:cNvPr>
              <p:cNvSpPr>
                <a:spLocks noGrp="1" noRot="1" noChangeAspect="1" noMove="1" noResize="1" noEditPoints="1" noAdjustHandles="1" noChangeArrowheads="1" noChangeShapeType="1" noTextEdit="1"/>
              </p:cNvSpPr>
              <p:nvPr>
                <p:ph sz="half" idx="1"/>
              </p:nvPr>
            </p:nvSpPr>
            <p:spPr>
              <a:xfrm>
                <a:off x="533400" y="1063229"/>
                <a:ext cx="8077200" cy="3874291"/>
              </a:xfrm>
              <a:blipFill>
                <a:blip r:embed="rId3"/>
                <a:stretch>
                  <a:fillRect l="-785" t="-2614"/>
                </a:stretch>
              </a:blipFill>
            </p:spPr>
            <p:txBody>
              <a:bodyPr/>
              <a:lstStyle/>
              <a:p>
                <a:r>
                  <a:rPr lang="en-US">
                    <a:noFill/>
                  </a:rPr>
                  <a:t> </a:t>
                </a:r>
              </a:p>
            </p:txBody>
          </p:sp>
        </mc:Fallback>
      </mc:AlternateContent>
    </p:spTree>
    <p:extLst>
      <p:ext uri="{BB962C8B-B14F-4D97-AF65-F5344CB8AC3E}">
        <p14:creationId xmlns:p14="http://schemas.microsoft.com/office/powerpoint/2010/main" val="397698590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Extra Details</a:t>
            </a:r>
          </a:p>
        </p:txBody>
      </p:sp>
      <p:pic>
        <p:nvPicPr>
          <p:cNvPr id="3" name="Picture 2" descr="Text&#10;&#10;Description automatically generated with medium confidence">
            <a:extLst>
              <a:ext uri="{FF2B5EF4-FFF2-40B4-BE49-F238E27FC236}">
                <a16:creationId xmlns:a16="http://schemas.microsoft.com/office/drawing/2014/main" id="{F7ABD915-3B51-E246-9A1A-28104A475A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2925" y="2503947"/>
            <a:ext cx="5518150" cy="2409761"/>
          </a:xfrm>
          <a:prstGeom prst="rect">
            <a:avLst/>
          </a:prstGeom>
        </p:spPr>
      </p:pic>
      <p:sp>
        <p:nvSpPr>
          <p:cNvPr id="6" name="Content Placeholder 5">
            <a:extLst>
              <a:ext uri="{FF2B5EF4-FFF2-40B4-BE49-F238E27FC236}">
                <a16:creationId xmlns:a16="http://schemas.microsoft.com/office/drawing/2014/main" id="{82049373-094A-FF4A-8BC4-6526F74574BB}"/>
              </a:ext>
            </a:extLst>
          </p:cNvPr>
          <p:cNvSpPr>
            <a:spLocks noGrp="1"/>
          </p:cNvSpPr>
          <p:nvPr>
            <p:ph sz="half" idx="1"/>
          </p:nvPr>
        </p:nvSpPr>
        <p:spPr>
          <a:xfrm>
            <a:off x="457200" y="1047750"/>
            <a:ext cx="7848600" cy="3394472"/>
          </a:xfrm>
        </p:spPr>
        <p:txBody>
          <a:bodyPr/>
          <a:lstStyle/>
          <a:p>
            <a:r>
              <a:rPr lang="en-US" dirty="0"/>
              <a:t>The following code calculates the barycentric coordinates of point </a:t>
            </a:r>
            <a:r>
              <a:rPr lang="en-US" i="1" dirty="0"/>
              <a:t>p</a:t>
            </a:r>
            <a:r>
              <a:rPr lang="en-US" dirty="0"/>
              <a:t> for a triangle with vertices </a:t>
            </a:r>
            <a:r>
              <a:rPr lang="en-US" i="1" dirty="0"/>
              <a:t>a, b, and c</a:t>
            </a:r>
            <a:endParaRPr lang="en-US" dirty="0"/>
          </a:p>
        </p:txBody>
      </p:sp>
    </p:spTree>
    <p:extLst>
      <p:ext uri="{BB962C8B-B14F-4D97-AF65-F5344CB8AC3E}">
        <p14:creationId xmlns:p14="http://schemas.microsoft.com/office/powerpoint/2010/main" val="3817290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573ED2-B32C-664C-AC7D-8E34C1D9A9A5}"/>
              </a:ext>
            </a:extLst>
          </p:cNvPr>
          <p:cNvPicPr>
            <a:picLocks noChangeAspect="1"/>
          </p:cNvPicPr>
          <p:nvPr/>
        </p:nvPicPr>
        <p:blipFill rotWithShape="1">
          <a:blip r:embed="rId2">
            <a:alphaModFix amt="50000"/>
          </a:blip>
          <a:srcRect/>
          <a:stretch/>
        </p:blipFill>
        <p:spPr>
          <a:xfrm>
            <a:off x="0" y="0"/>
            <a:ext cx="9143980" cy="5143490"/>
          </a:xfrm>
          <a:prstGeom prst="rect">
            <a:avLst/>
          </a:prstGeom>
        </p:spPr>
      </p:pic>
      <p:sp>
        <p:nvSpPr>
          <p:cNvPr id="2" name="Title 1"/>
          <p:cNvSpPr>
            <a:spLocks noGrp="1"/>
          </p:cNvSpPr>
          <p:nvPr>
            <p:ph type="ctrTitle"/>
          </p:nvPr>
        </p:nvSpPr>
        <p:spPr>
          <a:xfrm>
            <a:off x="1143000" y="841771"/>
            <a:ext cx="6858000" cy="2175389"/>
          </a:xfrm>
        </p:spPr>
        <p:txBody>
          <a:bodyPr>
            <a:normAutofit/>
          </a:bodyPr>
          <a:lstStyle/>
          <a:p>
            <a:r>
              <a:rPr lang="en-US" dirty="0">
                <a:ln>
                  <a:solidFill>
                    <a:srgbClr val="000000"/>
                  </a:solidFill>
                </a:ln>
                <a:solidFill>
                  <a:srgbClr val="FFFFFF"/>
                </a:solidFill>
              </a:rPr>
              <a:t>Class 4</a:t>
            </a:r>
          </a:p>
        </p:txBody>
      </p:sp>
      <p:sp>
        <p:nvSpPr>
          <p:cNvPr id="3" name="Subtitle 2"/>
          <p:cNvSpPr>
            <a:spLocks noGrp="1"/>
          </p:cNvSpPr>
          <p:nvPr>
            <p:ph type="subTitle" idx="1"/>
          </p:nvPr>
        </p:nvSpPr>
        <p:spPr>
          <a:xfrm>
            <a:off x="1143000" y="3119553"/>
            <a:ext cx="6858000" cy="823796"/>
          </a:xfrm>
        </p:spPr>
        <p:txBody>
          <a:bodyPr>
            <a:normAutofit fontScale="85000" lnSpcReduction="10000"/>
          </a:bodyPr>
          <a:lstStyle/>
          <a:p>
            <a:r>
              <a:rPr lang="en-US" dirty="0">
                <a:ln>
                  <a:solidFill>
                    <a:srgbClr val="000000"/>
                  </a:solidFill>
                </a:ln>
                <a:solidFill>
                  <a:srgbClr val="FFFFFF"/>
                </a:solidFill>
              </a:rPr>
              <a:t>GJK (Gilbert-Johnson-Keerthi) Algorithm</a:t>
            </a:r>
          </a:p>
        </p:txBody>
      </p:sp>
    </p:spTree>
    <p:extLst>
      <p:ext uri="{BB962C8B-B14F-4D97-AF65-F5344CB8AC3E}">
        <p14:creationId xmlns:p14="http://schemas.microsoft.com/office/powerpoint/2010/main" val="244692740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Extra Details</a:t>
            </a:r>
          </a:p>
        </p:txBody>
      </p:sp>
      <p:sp>
        <p:nvSpPr>
          <p:cNvPr id="6" name="Content Placeholder 5">
            <a:extLst>
              <a:ext uri="{FF2B5EF4-FFF2-40B4-BE49-F238E27FC236}">
                <a16:creationId xmlns:a16="http://schemas.microsoft.com/office/drawing/2014/main" id="{82049373-094A-FF4A-8BC4-6526F74574BB}"/>
              </a:ext>
            </a:extLst>
          </p:cNvPr>
          <p:cNvSpPr>
            <a:spLocks noGrp="1"/>
          </p:cNvSpPr>
          <p:nvPr>
            <p:ph sz="half" idx="1"/>
          </p:nvPr>
        </p:nvSpPr>
        <p:spPr>
          <a:xfrm>
            <a:off x="457200" y="1047750"/>
            <a:ext cx="7848600" cy="3394472"/>
          </a:xfrm>
        </p:spPr>
        <p:txBody>
          <a:bodyPr/>
          <a:lstStyle/>
          <a:p>
            <a:r>
              <a:rPr lang="en-US" dirty="0"/>
              <a:t>We can test collisions between a convex shape and a triangle!</a:t>
            </a:r>
          </a:p>
          <a:p>
            <a:pPr lvl="1"/>
            <a:r>
              <a:rPr lang="en-US" dirty="0"/>
              <a:t>The support function of a triangle is just the vertex of the triangle farthest in the direction of the </a:t>
            </a:r>
            <a:r>
              <a:rPr lang="en-US"/>
              <a:t>input vector! </a:t>
            </a:r>
            <a:endParaRPr lang="en-US" dirty="0"/>
          </a:p>
        </p:txBody>
      </p:sp>
    </p:spTree>
    <p:extLst>
      <p:ext uri="{BB962C8B-B14F-4D97-AF65-F5344CB8AC3E}">
        <p14:creationId xmlns:p14="http://schemas.microsoft.com/office/powerpoint/2010/main" val="419311362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Hooray!</a:t>
            </a:r>
          </a:p>
        </p:txBody>
      </p:sp>
      <p:sp>
        <p:nvSpPr>
          <p:cNvPr id="6" name="Content Placeholder 5">
            <a:extLst>
              <a:ext uri="{FF2B5EF4-FFF2-40B4-BE49-F238E27FC236}">
                <a16:creationId xmlns:a16="http://schemas.microsoft.com/office/drawing/2014/main" id="{82049373-094A-FF4A-8BC4-6526F74574BB}"/>
              </a:ext>
            </a:extLst>
          </p:cNvPr>
          <p:cNvSpPr>
            <a:spLocks noGrp="1"/>
          </p:cNvSpPr>
          <p:nvPr>
            <p:ph sz="half" idx="1"/>
          </p:nvPr>
        </p:nvSpPr>
        <p:spPr>
          <a:xfrm>
            <a:off x="457200" y="1047750"/>
            <a:ext cx="7848600" cy="3394472"/>
          </a:xfrm>
        </p:spPr>
        <p:txBody>
          <a:bodyPr/>
          <a:lstStyle/>
          <a:p>
            <a:r>
              <a:rPr lang="en-US" dirty="0"/>
              <a:t>Now we have everything we need to implement basic rigid body physics for arbitrary convex shapes!</a:t>
            </a:r>
          </a:p>
        </p:txBody>
      </p:sp>
    </p:spTree>
    <p:extLst>
      <p:ext uri="{BB962C8B-B14F-4D97-AF65-F5344CB8AC3E}">
        <p14:creationId xmlns:p14="http://schemas.microsoft.com/office/powerpoint/2010/main" val="77466607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573ED2-B32C-664C-AC7D-8E34C1D9A9A5}"/>
              </a:ext>
            </a:extLst>
          </p:cNvPr>
          <p:cNvPicPr>
            <a:picLocks noChangeAspect="1"/>
          </p:cNvPicPr>
          <p:nvPr/>
        </p:nvPicPr>
        <p:blipFill rotWithShape="1">
          <a:blip r:embed="rId2">
            <a:alphaModFix amt="50000"/>
          </a:blip>
          <a:srcRect/>
          <a:stretch/>
        </p:blipFill>
        <p:spPr>
          <a:xfrm>
            <a:off x="20" y="10"/>
            <a:ext cx="9143980" cy="5143490"/>
          </a:xfrm>
          <a:prstGeom prst="rect">
            <a:avLst/>
          </a:prstGeom>
        </p:spPr>
      </p:pic>
      <p:sp>
        <p:nvSpPr>
          <p:cNvPr id="2" name="Title 1"/>
          <p:cNvSpPr>
            <a:spLocks noGrp="1"/>
          </p:cNvSpPr>
          <p:nvPr>
            <p:ph type="ctrTitle"/>
          </p:nvPr>
        </p:nvSpPr>
        <p:spPr>
          <a:xfrm>
            <a:off x="1143000" y="841771"/>
            <a:ext cx="6858000" cy="2175389"/>
          </a:xfrm>
        </p:spPr>
        <p:txBody>
          <a:bodyPr>
            <a:normAutofit/>
          </a:bodyPr>
          <a:lstStyle/>
          <a:p>
            <a:r>
              <a:rPr lang="en-US" dirty="0">
                <a:ln>
                  <a:solidFill>
                    <a:srgbClr val="000000"/>
                  </a:solidFill>
                </a:ln>
                <a:solidFill>
                  <a:srgbClr val="FFFFFF"/>
                </a:solidFill>
              </a:rPr>
              <a:t>Class 4</a:t>
            </a:r>
          </a:p>
        </p:txBody>
      </p:sp>
      <p:sp>
        <p:nvSpPr>
          <p:cNvPr id="3" name="Subtitle 2"/>
          <p:cNvSpPr>
            <a:spLocks noGrp="1"/>
          </p:cNvSpPr>
          <p:nvPr>
            <p:ph type="subTitle" idx="1"/>
          </p:nvPr>
        </p:nvSpPr>
        <p:spPr>
          <a:xfrm>
            <a:off x="1143000" y="3119553"/>
            <a:ext cx="6858000" cy="823796"/>
          </a:xfrm>
        </p:spPr>
        <p:txBody>
          <a:bodyPr>
            <a:normAutofit fontScale="85000" lnSpcReduction="10000"/>
          </a:bodyPr>
          <a:lstStyle/>
          <a:p>
            <a:r>
              <a:rPr lang="en-US" dirty="0">
                <a:ln>
                  <a:solidFill>
                    <a:srgbClr val="000000"/>
                  </a:solidFill>
                </a:ln>
                <a:solidFill>
                  <a:srgbClr val="FFFFFF"/>
                </a:solidFill>
              </a:rPr>
              <a:t>Rigid Body Physics: Modeling the System</a:t>
            </a:r>
          </a:p>
        </p:txBody>
      </p:sp>
    </p:spTree>
    <p:extLst>
      <p:ext uri="{BB962C8B-B14F-4D97-AF65-F5344CB8AC3E}">
        <p14:creationId xmlns:p14="http://schemas.microsoft.com/office/powerpoint/2010/main" val="273504279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Rigid Body Physics</a:t>
            </a:r>
          </a:p>
        </p:txBody>
      </p:sp>
      <p:sp>
        <p:nvSpPr>
          <p:cNvPr id="6" name="Content Placeholder 5">
            <a:extLst>
              <a:ext uri="{FF2B5EF4-FFF2-40B4-BE49-F238E27FC236}">
                <a16:creationId xmlns:a16="http://schemas.microsoft.com/office/drawing/2014/main" id="{82049373-094A-FF4A-8BC4-6526F74574BB}"/>
              </a:ext>
            </a:extLst>
          </p:cNvPr>
          <p:cNvSpPr>
            <a:spLocks noGrp="1"/>
          </p:cNvSpPr>
          <p:nvPr>
            <p:ph sz="half" idx="1"/>
          </p:nvPr>
        </p:nvSpPr>
        <p:spPr>
          <a:xfrm>
            <a:off x="381000" y="1047750"/>
            <a:ext cx="8229600" cy="3810000"/>
          </a:xfrm>
        </p:spPr>
        <p:txBody>
          <a:bodyPr>
            <a:normAutofit fontScale="92500" lnSpcReduction="10000"/>
          </a:bodyPr>
          <a:lstStyle/>
          <a:p>
            <a:r>
              <a:rPr lang="en-US" dirty="0"/>
              <a:t>When we simulate physics on a computer, we represent the system we are simulating with a </a:t>
            </a:r>
            <a:r>
              <a:rPr lang="en-US" b="1" dirty="0"/>
              <a:t>state vector</a:t>
            </a:r>
          </a:p>
          <a:p>
            <a:r>
              <a:rPr lang="en-US" dirty="0"/>
              <a:t>Given this state vector and the forces acting on the system, we can calculate the derivative of the state vector and use Euler’s method to propagate the system through time (i.e. </a:t>
            </a:r>
            <a:r>
              <a:rPr lang="en-US" dirty="0" err="1"/>
              <a:t>next_state</a:t>
            </a:r>
            <a:r>
              <a:rPr lang="en-US" dirty="0"/>
              <a:t> = </a:t>
            </a:r>
            <a:r>
              <a:rPr lang="en-US" dirty="0" err="1"/>
              <a:t>old_state</a:t>
            </a:r>
            <a:r>
              <a:rPr lang="en-US" dirty="0"/>
              <a:t> + derivative * dt)</a:t>
            </a:r>
          </a:p>
          <a:p>
            <a:r>
              <a:rPr lang="en-US" dirty="0"/>
              <a:t>Keep in mind that there are other ways to implement the basics of rigid body physics</a:t>
            </a:r>
          </a:p>
          <a:p>
            <a:pPr lvl="1"/>
            <a:r>
              <a:rPr lang="en-US" dirty="0"/>
              <a:t>This presentation is demonstrating a method based on David </a:t>
            </a:r>
            <a:r>
              <a:rPr lang="en-US" dirty="0" err="1"/>
              <a:t>Baraff’s</a:t>
            </a:r>
            <a:r>
              <a:rPr lang="en-US" dirty="0"/>
              <a:t> </a:t>
            </a:r>
            <a:r>
              <a:rPr lang="en-US" i="1" dirty="0"/>
              <a:t>An Introduction to Physically Based Modeling</a:t>
            </a:r>
            <a:endParaRPr lang="en-US" dirty="0"/>
          </a:p>
        </p:txBody>
      </p:sp>
    </p:spTree>
    <p:extLst>
      <p:ext uri="{BB962C8B-B14F-4D97-AF65-F5344CB8AC3E}">
        <p14:creationId xmlns:p14="http://schemas.microsoft.com/office/powerpoint/2010/main" val="128785226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State Vector</a:t>
            </a:r>
          </a:p>
        </p:txBody>
      </p:sp>
      <p:pic>
        <p:nvPicPr>
          <p:cNvPr id="3" name="Content Placeholder 2" descr="Diagram&#10;&#10;Description automatically generated">
            <a:extLst>
              <a:ext uri="{FF2B5EF4-FFF2-40B4-BE49-F238E27FC236}">
                <a16:creationId xmlns:a16="http://schemas.microsoft.com/office/drawing/2014/main" id="{D96F826D-89D3-4B4B-BD48-2D0C1981086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667000" y="3409950"/>
            <a:ext cx="3810000" cy="1574800"/>
          </a:xfrm>
        </p:spPr>
      </p:pic>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Here is our state vector for a single rigid body</a:t>
            </a:r>
          </a:p>
          <a:p>
            <a:r>
              <a:rPr lang="en-US" dirty="0"/>
              <a:t>x(t) is the world space position of the object’s center of gravity</a:t>
            </a:r>
          </a:p>
          <a:p>
            <a:r>
              <a:rPr lang="en-US" dirty="0"/>
              <a:t>R(t) is the 3x3 rotation matrix that transforms the rigid body from object space to world space (we will call this the orientation matrix)</a:t>
            </a:r>
          </a:p>
          <a:p>
            <a:r>
              <a:rPr lang="en-US" dirty="0"/>
              <a:t>P(t) is the object’s linear momentum (which is a vector)</a:t>
            </a:r>
          </a:p>
          <a:p>
            <a:r>
              <a:rPr lang="en-US" dirty="0"/>
              <a:t>L(t) is the object’s angular momentum (which is a vector)</a:t>
            </a:r>
          </a:p>
        </p:txBody>
      </p:sp>
    </p:spTree>
    <p:extLst>
      <p:ext uri="{BB962C8B-B14F-4D97-AF65-F5344CB8AC3E}">
        <p14:creationId xmlns:p14="http://schemas.microsoft.com/office/powerpoint/2010/main" val="163458715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Rotations</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We need to discuss the physics of rotations a bit</a:t>
            </a:r>
          </a:p>
        </p:txBody>
      </p:sp>
    </p:spTree>
    <p:extLst>
      <p:ext uri="{BB962C8B-B14F-4D97-AF65-F5344CB8AC3E}">
        <p14:creationId xmlns:p14="http://schemas.microsoft.com/office/powerpoint/2010/main" val="166299618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Angular Velocity</a:t>
            </a:r>
          </a:p>
        </p:txBody>
      </p:sp>
      <mc:AlternateContent xmlns:mc="http://schemas.openxmlformats.org/markup-compatibility/2006" xmlns:a14="http://schemas.microsoft.com/office/drawing/2010/main">
        <mc:Choice Requires="a14">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Angular velocity </a:t>
                </a:r>
                <a14:m>
                  <m:oMath xmlns:m="http://schemas.openxmlformats.org/officeDocument/2006/math">
                    <m:r>
                      <m:rPr>
                        <m:sty m:val="p"/>
                      </m:rPr>
                      <a:rPr lang="en-US" b="0" i="1" smtClean="0">
                        <a:latin typeface="Cambria Math" panose="02040503050406030204" pitchFamily="18" charset="0"/>
                      </a:rPr>
                      <m:t>ω</m:t>
                    </m:r>
                  </m:oMath>
                </a14:m>
                <a:r>
                  <a:rPr lang="en-US" b="0" dirty="0"/>
                  <a:t> </a:t>
                </a:r>
                <a:r>
                  <a:rPr lang="en-US" dirty="0"/>
                  <a:t>is a vector whose direction describes the axis around which an object rotates, and whose magnitude describes how fast the object is rotating</a:t>
                </a:r>
                <a:r>
                  <a:rPr lang="en-US" b="0" dirty="0"/>
                  <a:t> </a:t>
                </a:r>
              </a:p>
              <a:p>
                <a:endParaRPr lang="en-US" dirty="0"/>
              </a:p>
            </p:txBody>
          </p:sp>
        </mc:Choice>
        <mc:Fallback xmlns="">
          <p:sp>
            <p:nvSpPr>
              <p:cNvPr id="7" name="Content Placeholder 5">
                <a:extLst>
                  <a:ext uri="{FF2B5EF4-FFF2-40B4-BE49-F238E27FC236}">
                    <a16:creationId xmlns:a16="http://schemas.microsoft.com/office/drawing/2014/main" id="{FED43F08-B864-7743-985F-A6C574C85DFE}"/>
                  </a:ext>
                </a:extLst>
              </p:cNvPr>
              <p:cNvSpPr txBox="1">
                <a:spLocks noRot="1" noChangeAspect="1" noMove="1" noResize="1" noEditPoints="1" noAdjustHandles="1" noChangeArrowheads="1" noChangeShapeType="1" noTextEdit="1"/>
              </p:cNvSpPr>
              <p:nvPr/>
            </p:nvSpPr>
            <p:spPr>
              <a:xfrm>
                <a:off x="457200" y="1047750"/>
                <a:ext cx="7848600" cy="2362200"/>
              </a:xfrm>
              <a:prstGeom prst="rect">
                <a:avLst/>
              </a:prstGeom>
              <a:blipFill>
                <a:blip r:embed="rId3"/>
                <a:stretch>
                  <a:fillRect l="-1454" t="-2674" r="-2585"/>
                </a:stretch>
              </a:blipFill>
            </p:spPr>
            <p:txBody>
              <a:bodyPr/>
              <a:lstStyle/>
              <a:p>
                <a:r>
                  <a:rPr lang="en-US">
                    <a:noFill/>
                  </a:rPr>
                  <a:t> </a:t>
                </a:r>
              </a:p>
            </p:txBody>
          </p:sp>
        </mc:Fallback>
      </mc:AlternateContent>
      <p:pic>
        <p:nvPicPr>
          <p:cNvPr id="9" name="Picture 8" descr="Diagram&#10;&#10;Description automatically generated">
            <a:extLst>
              <a:ext uri="{FF2B5EF4-FFF2-40B4-BE49-F238E27FC236}">
                <a16:creationId xmlns:a16="http://schemas.microsoft.com/office/drawing/2014/main" id="{664544CE-0A10-7D46-814F-B2EF2590BB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38400" y="2547237"/>
            <a:ext cx="4724400" cy="2390284"/>
          </a:xfrm>
          <a:prstGeom prst="rect">
            <a:avLst/>
          </a:prstGeom>
        </p:spPr>
      </p:pic>
    </p:spTree>
    <p:extLst>
      <p:ext uri="{BB962C8B-B14F-4D97-AF65-F5344CB8AC3E}">
        <p14:creationId xmlns:p14="http://schemas.microsoft.com/office/powerpoint/2010/main" val="343670281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Angular Velocity</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We can use the angular velocity of an object to calculate the derivative the of the orientation matrix </a:t>
            </a:r>
            <a:r>
              <a:rPr lang="en-US" i="1" dirty="0"/>
              <a:t>R</a:t>
            </a:r>
            <a:endParaRPr lang="en-US" b="0" dirty="0"/>
          </a:p>
          <a:p>
            <a:endParaRPr lang="en-US" dirty="0"/>
          </a:p>
        </p:txBody>
      </p:sp>
      <p:pic>
        <p:nvPicPr>
          <p:cNvPr id="3" name="Picture 2" descr="Diagram&#10;&#10;Description automatically generated with medium confidence">
            <a:extLst>
              <a:ext uri="{FF2B5EF4-FFF2-40B4-BE49-F238E27FC236}">
                <a16:creationId xmlns:a16="http://schemas.microsoft.com/office/drawing/2014/main" id="{82227157-B833-4B4B-AB84-2B9126539D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1225" y="2584947"/>
            <a:ext cx="4781550" cy="1282203"/>
          </a:xfrm>
          <a:prstGeom prst="rect">
            <a:avLst/>
          </a:prstGeom>
        </p:spPr>
      </p:pic>
      <p:pic>
        <p:nvPicPr>
          <p:cNvPr id="6" name="Picture 5" descr="Text&#10;&#10;Description automatically generated">
            <a:extLst>
              <a:ext uri="{FF2B5EF4-FFF2-40B4-BE49-F238E27FC236}">
                <a16:creationId xmlns:a16="http://schemas.microsoft.com/office/drawing/2014/main" id="{E187A5AE-4C9A-4A4D-A267-0E9B559AF6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3100" y="4222750"/>
            <a:ext cx="2336800" cy="558800"/>
          </a:xfrm>
          <a:prstGeom prst="rect">
            <a:avLst/>
          </a:prstGeom>
        </p:spPr>
      </p:pic>
    </p:spTree>
    <p:extLst>
      <p:ext uri="{BB962C8B-B14F-4D97-AF65-F5344CB8AC3E}">
        <p14:creationId xmlns:p14="http://schemas.microsoft.com/office/powerpoint/2010/main" val="266149358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Torque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6" name="Rectangle 5">
            <a:extLst>
              <a:ext uri="{FF2B5EF4-FFF2-40B4-BE49-F238E27FC236}">
                <a16:creationId xmlns:a16="http://schemas.microsoft.com/office/drawing/2014/main" id="{1146CFF5-A8AC-A247-8F53-352676EB2382}"/>
              </a:ext>
            </a:extLst>
          </p:cNvPr>
          <p:cNvSpPr/>
          <p:nvPr/>
        </p:nvSpPr>
        <p:spPr>
          <a:xfrm>
            <a:off x="2590800" y="3867150"/>
            <a:ext cx="4038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65025D-74E7-F148-BCA5-266A746253C2}"/>
              </a:ext>
            </a:extLst>
          </p:cNvPr>
          <p:cNvSpPr/>
          <p:nvPr/>
        </p:nvSpPr>
        <p:spPr>
          <a:xfrm>
            <a:off x="2238555" y="3638550"/>
            <a:ext cx="914400" cy="914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Content Placeholder 5">
            <a:extLst>
              <a:ext uri="{FF2B5EF4-FFF2-40B4-BE49-F238E27FC236}">
                <a16:creationId xmlns:a16="http://schemas.microsoft.com/office/drawing/2014/main" id="{7FECE526-C3E4-814E-BA57-147B3937911B}"/>
              </a:ext>
            </a:extLst>
          </p:cNvPr>
          <p:cNvSpPr>
            <a:spLocks noGrp="1"/>
          </p:cNvSpPr>
          <p:nvPr>
            <p:ph sz="half" idx="1"/>
          </p:nvPr>
        </p:nvSpPr>
        <p:spPr>
          <a:xfrm>
            <a:off x="381000" y="1047750"/>
            <a:ext cx="8229600" cy="3810000"/>
          </a:xfrm>
        </p:spPr>
        <p:txBody>
          <a:bodyPr>
            <a:normAutofit/>
          </a:bodyPr>
          <a:lstStyle/>
          <a:p>
            <a:r>
              <a:rPr lang="en-US" dirty="0"/>
              <a:t>If a force is exerted on an object that causes the rotation of that object to change, then we say that a </a:t>
            </a:r>
            <a:r>
              <a:rPr lang="en-US" b="1" dirty="0"/>
              <a:t>torque </a:t>
            </a:r>
            <a:r>
              <a:rPr lang="en-US" dirty="0"/>
              <a:t>is exerted on the object</a:t>
            </a:r>
          </a:p>
          <a:p>
            <a:r>
              <a:rPr lang="en-US" dirty="0"/>
              <a:t>Consider the blue bar secured to the red hinge below</a:t>
            </a:r>
          </a:p>
        </p:txBody>
      </p:sp>
    </p:spTree>
    <p:extLst>
      <p:ext uri="{BB962C8B-B14F-4D97-AF65-F5344CB8AC3E}">
        <p14:creationId xmlns:p14="http://schemas.microsoft.com/office/powerpoint/2010/main" val="130803663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Torque</a:t>
            </a:r>
          </a:p>
        </p:txBody>
      </p:sp>
      <p:sp>
        <p:nvSpPr>
          <p:cNvPr id="7" name="Content Placeholder 5">
            <a:extLst>
              <a:ext uri="{FF2B5EF4-FFF2-40B4-BE49-F238E27FC236}">
                <a16:creationId xmlns:a16="http://schemas.microsoft.com/office/drawing/2014/main" id="{FED43F08-B864-7743-985F-A6C574C85DFE}"/>
              </a:ext>
            </a:extLst>
          </p:cNvPr>
          <p:cNvSpPr txBox="1">
            <a:spLocks/>
          </p:cNvSpPr>
          <p:nvPr/>
        </p:nvSpPr>
        <p:spPr>
          <a:xfrm>
            <a:off x="457200" y="1047750"/>
            <a:ext cx="78486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6" name="Rectangle 5">
            <a:extLst>
              <a:ext uri="{FF2B5EF4-FFF2-40B4-BE49-F238E27FC236}">
                <a16:creationId xmlns:a16="http://schemas.microsoft.com/office/drawing/2014/main" id="{1146CFF5-A8AC-A247-8F53-352676EB2382}"/>
              </a:ext>
            </a:extLst>
          </p:cNvPr>
          <p:cNvSpPr/>
          <p:nvPr/>
        </p:nvSpPr>
        <p:spPr>
          <a:xfrm>
            <a:off x="3733800" y="3867150"/>
            <a:ext cx="4038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65025D-74E7-F148-BCA5-266A746253C2}"/>
              </a:ext>
            </a:extLst>
          </p:cNvPr>
          <p:cNvSpPr/>
          <p:nvPr/>
        </p:nvSpPr>
        <p:spPr>
          <a:xfrm>
            <a:off x="3381555" y="3638550"/>
            <a:ext cx="914400" cy="9144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Content Placeholder 5">
            <a:extLst>
              <a:ext uri="{FF2B5EF4-FFF2-40B4-BE49-F238E27FC236}">
                <a16:creationId xmlns:a16="http://schemas.microsoft.com/office/drawing/2014/main" id="{7FECE526-C3E4-814E-BA57-147B3937911B}"/>
              </a:ext>
            </a:extLst>
          </p:cNvPr>
          <p:cNvSpPr>
            <a:spLocks noGrp="1"/>
          </p:cNvSpPr>
          <p:nvPr>
            <p:ph sz="half" idx="1"/>
          </p:nvPr>
        </p:nvSpPr>
        <p:spPr>
          <a:xfrm>
            <a:off x="381000" y="1047750"/>
            <a:ext cx="8229600" cy="3810000"/>
          </a:xfrm>
        </p:spPr>
        <p:txBody>
          <a:bodyPr>
            <a:normAutofit/>
          </a:bodyPr>
          <a:lstStyle/>
          <a:p>
            <a:r>
              <a:rPr lang="en-US" dirty="0"/>
              <a:t>If a force is exerted on an object that causes the rotation of that object to change, then we say that a </a:t>
            </a:r>
            <a:r>
              <a:rPr lang="en-US" b="1" dirty="0"/>
              <a:t>torque </a:t>
            </a:r>
            <a:r>
              <a:rPr lang="en-US" dirty="0"/>
              <a:t>is exerted on the object</a:t>
            </a:r>
          </a:p>
          <a:p>
            <a:r>
              <a:rPr lang="en-US" dirty="0"/>
              <a:t>Consider the blue bar secured to the red hinge below</a:t>
            </a:r>
          </a:p>
        </p:txBody>
      </p:sp>
      <p:cxnSp>
        <p:nvCxnSpPr>
          <p:cNvPr id="3" name="Straight Arrow Connector 2">
            <a:extLst>
              <a:ext uri="{FF2B5EF4-FFF2-40B4-BE49-F238E27FC236}">
                <a16:creationId xmlns:a16="http://schemas.microsoft.com/office/drawing/2014/main" id="{E974AA3E-A51B-C14E-8311-267F12DDCCDC}"/>
              </a:ext>
            </a:extLst>
          </p:cNvPr>
          <p:cNvCxnSpPr/>
          <p:nvPr/>
        </p:nvCxnSpPr>
        <p:spPr>
          <a:xfrm>
            <a:off x="6934200" y="3181350"/>
            <a:ext cx="0" cy="6858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9" name="Content Placeholder 5">
            <a:extLst>
              <a:ext uri="{FF2B5EF4-FFF2-40B4-BE49-F238E27FC236}">
                <a16:creationId xmlns:a16="http://schemas.microsoft.com/office/drawing/2014/main" id="{700474D5-46B7-6B45-ABF1-1B786CCF04E3}"/>
              </a:ext>
            </a:extLst>
          </p:cNvPr>
          <p:cNvSpPr txBox="1">
            <a:spLocks/>
          </p:cNvSpPr>
          <p:nvPr/>
        </p:nvSpPr>
        <p:spPr>
          <a:xfrm>
            <a:off x="533399" y="3042226"/>
            <a:ext cx="2743195" cy="189529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Tw Cen MT"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w Cen MT"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w Cen MT"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w Cen MT" pitchFamily="34" charset="0"/>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r>
              <a:rPr lang="en-US" dirty="0"/>
              <a:t>This green force exerts a torque on the bar</a:t>
            </a:r>
          </a:p>
        </p:txBody>
      </p:sp>
    </p:spTree>
    <p:extLst>
      <p:ext uri="{BB962C8B-B14F-4D97-AF65-F5344CB8AC3E}">
        <p14:creationId xmlns:p14="http://schemas.microsoft.com/office/powerpoint/2010/main" val="27250682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0</TotalTime>
  <Words>7659</Words>
  <Application>Microsoft Macintosh PowerPoint</Application>
  <PresentationFormat>On-screen Show (16:9)</PresentationFormat>
  <Paragraphs>861</Paragraphs>
  <Slides>123</Slides>
  <Notes>94</Notes>
  <HiddenSlides>2</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123</vt:i4>
      </vt:variant>
    </vt:vector>
  </HeadingPairs>
  <TitlesOfParts>
    <vt:vector size="131" baseType="lpstr">
      <vt:lpstr>Arial</vt:lpstr>
      <vt:lpstr>Calibri</vt:lpstr>
      <vt:lpstr>Cambria Math</vt:lpstr>
      <vt:lpstr>Century Gothic</vt:lpstr>
      <vt:lpstr>Courier</vt:lpstr>
      <vt:lpstr>Karmina</vt:lpstr>
      <vt:lpstr>Tw Cen MT</vt:lpstr>
      <vt:lpstr>Office Theme</vt:lpstr>
      <vt:lpstr>Class 4</vt:lpstr>
      <vt:lpstr>Collisions</vt:lpstr>
      <vt:lpstr>Class 4</vt:lpstr>
      <vt:lpstr>Rotations</vt:lpstr>
      <vt:lpstr>Euler Angles</vt:lpstr>
      <vt:lpstr>Rotation Matrices</vt:lpstr>
      <vt:lpstr>Quaternions</vt:lpstr>
      <vt:lpstr>Rotations</vt:lpstr>
      <vt:lpstr>Class 4</vt:lpstr>
      <vt:lpstr>Support Functions</vt:lpstr>
      <vt:lpstr>Convex Shapes</vt:lpstr>
      <vt:lpstr>Support Functions</vt:lpstr>
      <vt:lpstr>More Support Function Examples</vt:lpstr>
      <vt:lpstr>Support Functions Takeaway</vt:lpstr>
      <vt:lpstr>Support Functions for 3D Shapes</vt:lpstr>
      <vt:lpstr>Minkowski Difference</vt:lpstr>
      <vt:lpstr>Minkowski Difference</vt:lpstr>
      <vt:lpstr>Minkowski Difference and Support Functions</vt:lpstr>
      <vt:lpstr>The algorithm</vt:lpstr>
      <vt:lpstr>GJK Algorithm</vt:lpstr>
      <vt:lpstr>GJK Algorithm</vt:lpstr>
      <vt:lpstr>GJK Algorithm Pseudocode</vt:lpstr>
      <vt:lpstr>GJK Algorithm Pseudocode</vt:lpstr>
      <vt:lpstr>GJK Algorithm Pseudocode</vt:lpstr>
      <vt:lpstr>GJK Algorithm Pseudocode</vt:lpstr>
      <vt:lpstr>GJK Algorithm Pseudocode</vt:lpstr>
      <vt:lpstr>GJK Algorithm Pseudocode</vt:lpstr>
      <vt:lpstr>GJK Algorithm Pseudocode</vt:lpstr>
      <vt:lpstr>GJK Algorithm Pseudocode</vt:lpstr>
      <vt:lpstr>GJK Algorithm Pseudocode</vt:lpstr>
      <vt:lpstr>Updating the Simplex</vt:lpstr>
      <vt:lpstr>Handling the 1-Simplex (Line)</vt:lpstr>
      <vt:lpstr>Handling the 1-Simplex (Line)</vt:lpstr>
      <vt:lpstr>Handling the 1-Simplex (Line)</vt:lpstr>
      <vt:lpstr>Handling the 1-Simplex (Line)</vt:lpstr>
      <vt:lpstr>Handling the 1-Simplex (Line)</vt:lpstr>
      <vt:lpstr>Handling the 1-Simplex (Line)</vt:lpstr>
      <vt:lpstr>Handling the 1-Simplex (Line)</vt:lpstr>
      <vt:lpstr>Aside: Voronoi Diagrams</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Handling the 2-Simplex (Triangle)</vt:lpstr>
      <vt:lpstr>2-Simplex Pseudocode</vt:lpstr>
      <vt:lpstr>Handling the 3-Simplex</vt:lpstr>
      <vt:lpstr>Verifying the Simplex</vt:lpstr>
      <vt:lpstr>Evaluating the Minkowski Difference Support function</vt:lpstr>
      <vt:lpstr>Evaluating the Minkowski Difference Support function</vt:lpstr>
      <vt:lpstr>Are we done yet?</vt:lpstr>
      <vt:lpstr>Class 4</vt:lpstr>
      <vt:lpstr>Expanding Polytope Algorithm</vt:lpstr>
      <vt:lpstr>Expanding Polytope Algorithm</vt:lpstr>
      <vt:lpstr>Expanding Polytope Algorithm</vt:lpstr>
      <vt:lpstr>Expanding Polytope Algorithm</vt:lpstr>
      <vt:lpstr>Expanding Polytope Algorithm</vt:lpstr>
      <vt:lpstr>Expanding Polytope Algorithm</vt:lpstr>
      <vt:lpstr>Expanding Polytope Algorithm</vt:lpstr>
      <vt:lpstr>Expanding Polytope Algorithm</vt:lpstr>
      <vt:lpstr>Expanding Polytope Algorithm</vt:lpstr>
      <vt:lpstr>Expanding Polytope Algorithm</vt:lpstr>
      <vt:lpstr>Expanding Polytope Algorithm</vt:lpstr>
      <vt:lpstr>Expanding Polytope Algorithm</vt:lpstr>
      <vt:lpstr>EPA Pseudocode</vt:lpstr>
      <vt:lpstr>Extra Details</vt:lpstr>
      <vt:lpstr>Representing the Polytope</vt:lpstr>
      <vt:lpstr>Expanding the Polytope in 3D</vt:lpstr>
      <vt:lpstr>Expanding the Polytope in 3D</vt:lpstr>
      <vt:lpstr>Expanding the Polytope in 3D</vt:lpstr>
      <vt:lpstr>Expanding the Polytope in 3D</vt:lpstr>
      <vt:lpstr>Expanding the Polytope in Pseudocode</vt:lpstr>
      <vt:lpstr>Expanding the Polytope Pseudocode</vt:lpstr>
      <vt:lpstr>Expanding the Polytope Pseudocode</vt:lpstr>
      <vt:lpstr>Start with a 3-simplex</vt:lpstr>
      <vt:lpstr>Numerical Instability</vt:lpstr>
      <vt:lpstr>Extra Details</vt:lpstr>
      <vt:lpstr>Extra Details</vt:lpstr>
      <vt:lpstr>Extra Details</vt:lpstr>
      <vt:lpstr>Extra Details</vt:lpstr>
      <vt:lpstr>Hooray!</vt:lpstr>
      <vt:lpstr>Class 4</vt:lpstr>
      <vt:lpstr>Rigid Body Physics</vt:lpstr>
      <vt:lpstr>State Vector</vt:lpstr>
      <vt:lpstr>Rotations</vt:lpstr>
      <vt:lpstr>Angular Velocity</vt:lpstr>
      <vt:lpstr>Angular Velocity</vt:lpstr>
      <vt:lpstr>Torque</vt:lpstr>
      <vt:lpstr>Torque</vt:lpstr>
      <vt:lpstr>Torque</vt:lpstr>
      <vt:lpstr>Torque</vt:lpstr>
      <vt:lpstr>Torque</vt:lpstr>
      <vt:lpstr>Angular Momentum</vt:lpstr>
      <vt:lpstr>State Vector Derivative</vt:lpstr>
      <vt:lpstr>State Vector Derivative</vt:lpstr>
      <vt:lpstr>The Inertia Tensor</vt:lpstr>
      <vt:lpstr>The Inertia Tensor</vt:lpstr>
      <vt:lpstr>The Inertia Tensor</vt:lpstr>
      <vt:lpstr>The Inertia Tensor</vt:lpstr>
      <vt:lpstr>Euler’s Method</vt:lpstr>
      <vt:lpstr>Euler’s Method</vt:lpstr>
      <vt:lpstr>Gram-Schmidt Process</vt:lpstr>
      <vt:lpstr>What Happened to Collisions?</vt:lpstr>
      <vt:lpstr>Class 4</vt:lpstr>
      <vt:lpstr>Impulse</vt:lpstr>
      <vt:lpstr>Impulse</vt:lpstr>
      <vt:lpstr>Calculating the Impulse</vt:lpstr>
      <vt:lpstr>Calculating the Impulse</vt:lpstr>
      <vt:lpstr>Finally!</vt:lpstr>
      <vt:lpstr>Class 4</vt:lpstr>
      <vt:lpstr>The GJK Debugger</vt:lpstr>
      <vt:lpstr>The GJK Debugger</vt:lpstr>
      <vt:lpstr>Class 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2012-09-05T22:59:59Z</dcterms:created>
  <dcterms:modified xsi:type="dcterms:W3CDTF">2021-03-09T16:15:30Z</dcterms:modified>
</cp:coreProperties>
</file>

<file path=docProps/thumbnail.jpeg>
</file>